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46" r:id="rId4"/>
    <p:sldMasterId id="2147483758" r:id="rId5"/>
    <p:sldMasterId id="2147483770" r:id="rId6"/>
    <p:sldMasterId id="2147483782" r:id="rId7"/>
    <p:sldMasterId id="2147483794" r:id="rId8"/>
  </p:sldMasterIdLst>
  <p:notesMasterIdLst>
    <p:notesMasterId r:id="rId62"/>
  </p:notesMasterIdLst>
  <p:sldIdLst>
    <p:sldId id="315" r:id="rId9"/>
    <p:sldId id="257" r:id="rId10"/>
    <p:sldId id="258" r:id="rId11"/>
    <p:sldId id="259" r:id="rId12"/>
    <p:sldId id="260" r:id="rId13"/>
    <p:sldId id="261" r:id="rId14"/>
    <p:sldId id="262" r:id="rId15"/>
    <p:sldId id="263" r:id="rId16"/>
    <p:sldId id="264" r:id="rId17"/>
    <p:sldId id="265" r:id="rId18"/>
    <p:sldId id="266" r:id="rId19"/>
    <p:sldId id="333" r:id="rId20"/>
    <p:sldId id="334" r:id="rId21"/>
    <p:sldId id="335" r:id="rId22"/>
    <p:sldId id="267" r:id="rId23"/>
    <p:sldId id="268" r:id="rId24"/>
    <p:sldId id="269" r:id="rId25"/>
    <p:sldId id="270" r:id="rId26"/>
    <p:sldId id="337" r:id="rId27"/>
    <p:sldId id="338" r:id="rId28"/>
    <p:sldId id="271" r:id="rId29"/>
    <p:sldId id="272" r:id="rId30"/>
    <p:sldId id="273" r:id="rId31"/>
    <p:sldId id="274" r:id="rId32"/>
    <p:sldId id="275" r:id="rId33"/>
    <p:sldId id="327" r:id="rId34"/>
    <p:sldId id="276" r:id="rId35"/>
    <p:sldId id="277" r:id="rId36"/>
    <p:sldId id="278" r:id="rId37"/>
    <p:sldId id="326" r:id="rId38"/>
    <p:sldId id="279" r:id="rId39"/>
    <p:sldId id="316" r:id="rId40"/>
    <p:sldId id="281" r:id="rId41"/>
    <p:sldId id="282" r:id="rId42"/>
    <p:sldId id="317" r:id="rId43"/>
    <p:sldId id="284" r:id="rId44"/>
    <p:sldId id="287" r:id="rId45"/>
    <p:sldId id="318" r:id="rId46"/>
    <p:sldId id="320" r:id="rId47"/>
    <p:sldId id="321" r:id="rId48"/>
    <p:sldId id="319" r:id="rId49"/>
    <p:sldId id="322" r:id="rId50"/>
    <p:sldId id="323" r:id="rId51"/>
    <p:sldId id="325" r:id="rId52"/>
    <p:sldId id="290" r:id="rId53"/>
    <p:sldId id="329" r:id="rId54"/>
    <p:sldId id="328" r:id="rId55"/>
    <p:sldId id="330" r:id="rId56"/>
    <p:sldId id="331" r:id="rId57"/>
    <p:sldId id="336" r:id="rId58"/>
    <p:sldId id="332" r:id="rId59"/>
    <p:sldId id="291" r:id="rId60"/>
    <p:sldId id="314" r:id="rId61"/>
  </p:sldIdLst>
  <p:sldSz cx="12192000" cy="6858000"/>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36" y="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21"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22"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23"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24" name="PlaceHolder 5"/>
          <p:cNvSpPr>
            <a:spLocks noGrp="1"/>
          </p:cNvSpPr>
          <p:nvPr>
            <p:ph type="sldNum"/>
          </p:nvPr>
        </p:nvSpPr>
        <p:spPr>
          <a:xfrm>
            <a:off x="4399200" y="9555480"/>
            <a:ext cx="3372840" cy="502560"/>
          </a:xfrm>
          <a:prstGeom prst="rect">
            <a:avLst/>
          </a:prstGeom>
        </p:spPr>
        <p:txBody>
          <a:bodyPr lIns="0" tIns="0" rIns="0" bIns="0" anchor="b"/>
          <a:lstStyle/>
          <a:p>
            <a:pPr algn="r"/>
            <a:fld id="{9558A6EB-707E-4003-BBEF-B43911C79CBF}"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3171829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panose="020F0502020204030204"/>
              </a: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1975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69" name="TextShape 2"/>
          <p:cNvSpPr txBox="1"/>
          <p:nvPr/>
        </p:nvSpPr>
        <p:spPr>
          <a:xfrm>
            <a:off x="3850560" y="9430200"/>
            <a:ext cx="2945160" cy="497880"/>
          </a:xfrm>
          <a:prstGeom prst="rect">
            <a:avLst/>
          </a:prstGeom>
          <a:noFill/>
          <a:ln>
            <a:noFill/>
          </a:ln>
        </p:spPr>
        <p:txBody>
          <a:bodyPr anchor="b"/>
          <a:lstStyle/>
          <a:p>
            <a:pPr algn="r">
              <a:lnSpc>
                <a:spcPct val="100000"/>
              </a:lnSpc>
            </a:pPr>
            <a:fld id="{F1FED6D1-913F-445A-B809-566978343746}" type="slidenum">
              <a:rPr lang="en-US" sz="1200" b="0" strike="noStrike" spc="-1">
                <a:solidFill>
                  <a:srgbClr val="000000"/>
                </a:solidFill>
                <a:uFill>
                  <a:solidFill>
                    <a:srgbClr val="FFFFFF"/>
                  </a:solidFill>
                </a:uFill>
                <a:latin typeface="+mn-lt"/>
                <a:ea typeface="+mn-ea"/>
              </a:rPr>
              <a:t>33</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5045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71" name="TextShape 2"/>
          <p:cNvSpPr txBox="1"/>
          <p:nvPr/>
        </p:nvSpPr>
        <p:spPr>
          <a:xfrm>
            <a:off x="3850560" y="9430200"/>
            <a:ext cx="2945160" cy="497880"/>
          </a:xfrm>
          <a:prstGeom prst="rect">
            <a:avLst/>
          </a:prstGeom>
          <a:noFill/>
          <a:ln>
            <a:noFill/>
          </a:ln>
        </p:spPr>
        <p:txBody>
          <a:bodyPr anchor="b"/>
          <a:lstStyle/>
          <a:p>
            <a:pPr algn="r">
              <a:lnSpc>
                <a:spcPct val="100000"/>
              </a:lnSpc>
            </a:pPr>
            <a:fld id="{414CDCF2-F4AA-40F6-9304-5839DC4B4382}" type="slidenum">
              <a:rPr lang="en-US" sz="1200" b="0" strike="noStrike" spc="-1">
                <a:solidFill>
                  <a:srgbClr val="000000"/>
                </a:solidFill>
                <a:uFill>
                  <a:solidFill>
                    <a:srgbClr val="FFFFFF"/>
                  </a:solidFill>
                </a:uFill>
                <a:latin typeface="+mn-lt"/>
                <a:ea typeface="+mn-ea"/>
              </a:rPr>
              <a:t>34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8107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71" name="TextShape 2"/>
          <p:cNvSpPr txBox="1"/>
          <p:nvPr/>
        </p:nvSpPr>
        <p:spPr>
          <a:xfrm>
            <a:off x="3850560" y="9430200"/>
            <a:ext cx="2945160" cy="497880"/>
          </a:xfrm>
          <a:prstGeom prst="rect">
            <a:avLst/>
          </a:prstGeom>
          <a:noFill/>
          <a:ln>
            <a:noFill/>
          </a:ln>
        </p:spPr>
        <p:txBody>
          <a:bodyPr anchor="b"/>
          <a:lstStyle/>
          <a:p>
            <a:pPr algn="r"/>
            <a:fld id="{414CDCF2-F4AA-40F6-9304-5839DC4B4382}" type="slidenum">
              <a:rPr lang="en-US" sz="1200" spc="-1">
                <a:solidFill>
                  <a:srgbClr val="000000"/>
                </a:solidFill>
                <a:uFill>
                  <a:solidFill>
                    <a:srgbClr val="FFFFFF"/>
                  </a:solidFill>
                </a:uFill>
              </a:rPr>
              <a:pPr algn="r"/>
              <a:t>35</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10319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75" name="TextShape 2"/>
          <p:cNvSpPr txBox="1"/>
          <p:nvPr/>
        </p:nvSpPr>
        <p:spPr>
          <a:xfrm>
            <a:off x="3850560" y="9430200"/>
            <a:ext cx="2945160" cy="497880"/>
          </a:xfrm>
          <a:prstGeom prst="rect">
            <a:avLst/>
          </a:prstGeom>
          <a:noFill/>
          <a:ln>
            <a:noFill/>
          </a:ln>
        </p:spPr>
        <p:txBody>
          <a:bodyPr anchor="b"/>
          <a:lstStyle/>
          <a:p>
            <a:pPr algn="r">
              <a:lnSpc>
                <a:spcPct val="100000"/>
              </a:lnSpc>
            </a:pPr>
            <a:fld id="{0EB50391-B340-43EC-8A28-159FD6F8F595}" type="slidenum">
              <a:rPr lang="en-US" sz="1200" b="0" strike="noStrike" spc="-1">
                <a:solidFill>
                  <a:srgbClr val="000000"/>
                </a:solidFill>
                <a:uFill>
                  <a:solidFill>
                    <a:srgbClr val="FFFFFF"/>
                  </a:solidFill>
                </a:uFill>
                <a:latin typeface="+mn-lt"/>
                <a:ea typeface="+mn-ea"/>
              </a:rPr>
              <a:t>36</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88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lnSpc>
                <a:spcPct val="100000"/>
              </a:lnSpc>
            </a:pPr>
            <a:fld id="{8E0F2DB4-5B26-4E00-A0A9-2F5FF9889130}" type="slidenum">
              <a:rPr lang="en-US" sz="1200" b="0" strike="noStrike" spc="-1">
                <a:solidFill>
                  <a:srgbClr val="000000"/>
                </a:solidFill>
                <a:uFill>
                  <a:solidFill>
                    <a:srgbClr val="FFFFFF"/>
                  </a:solidFill>
                </a:uFill>
                <a:latin typeface="+mn-lt"/>
                <a:ea typeface="+mn-ea"/>
              </a:rPr>
              <a:t>37</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2365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38</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5411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39</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8374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40</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4800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41</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9186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42</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6496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p:cNvSpPr>
          <p:nvPr>
            <p:ph type="body"/>
          </p:nvPr>
        </p:nvSpPr>
        <p:spPr>
          <a:xfrm>
            <a:off x="679680" y="4777920"/>
            <a:ext cx="5437800" cy="3908880"/>
          </a:xfrm>
          <a:prstGeom prst="rect">
            <a:avLst/>
          </a:prstGeom>
        </p:spPr>
        <p:txBody>
          <a:bodyPr/>
          <a:lstStyle/>
          <a:p>
            <a:r>
              <a:rPr lang="en-US" sz="1200" b="0" strike="noStrike" spc="-1">
                <a:solidFill>
                  <a:srgbClr val="000000"/>
                </a:solidFill>
                <a:uFill>
                  <a:solidFill>
                    <a:srgbClr val="FFFFFF"/>
                  </a:solidFill>
                </a:uFill>
                <a:latin typeface="+mn-lt"/>
                <a:ea typeface="+mn-ea"/>
              </a:rPr>
              <a:t>DCGAN(Deep Convoultional Generative adversarial Network)</a:t>
            </a:r>
            <a:endParaRPr lang="en-US" sz="2000" b="0" strike="noStrike" spc="-1">
              <a:solidFill>
                <a:srgbClr val="000000"/>
              </a:solidFill>
              <a:uFill>
                <a:solidFill>
                  <a:srgbClr val="FFFFFF"/>
                </a:solidFill>
              </a:uFill>
              <a:latin typeface="Arial"/>
            </a:endParaRPr>
          </a:p>
        </p:txBody>
      </p:sp>
      <p:sp>
        <p:nvSpPr>
          <p:cNvPr id="661" name="TextShape 2"/>
          <p:cNvSpPr txBox="1"/>
          <p:nvPr/>
        </p:nvSpPr>
        <p:spPr>
          <a:xfrm>
            <a:off x="3850560" y="9430200"/>
            <a:ext cx="2945160" cy="497880"/>
          </a:xfrm>
          <a:prstGeom prst="rect">
            <a:avLst/>
          </a:prstGeom>
          <a:noFill/>
          <a:ln>
            <a:noFill/>
          </a:ln>
        </p:spPr>
        <p:txBody>
          <a:bodyPr anchor="b"/>
          <a:lstStyle/>
          <a:p>
            <a:pPr algn="r">
              <a:lnSpc>
                <a:spcPct val="100000"/>
              </a:lnSpc>
            </a:pPr>
            <a:fld id="{F484500C-6CBB-475C-B407-A71CBF809B05}"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3322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43</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87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1" name="TextShape 2"/>
          <p:cNvSpPr txBox="1"/>
          <p:nvPr/>
        </p:nvSpPr>
        <p:spPr>
          <a:xfrm>
            <a:off x="3850560" y="9430200"/>
            <a:ext cx="2945160" cy="497880"/>
          </a:xfrm>
          <a:prstGeom prst="rect">
            <a:avLst/>
          </a:prstGeom>
          <a:noFill/>
          <a:ln>
            <a:noFill/>
          </a:ln>
        </p:spPr>
        <p:txBody>
          <a:bodyPr anchor="b"/>
          <a:lstStyle/>
          <a:p>
            <a:pPr algn="r"/>
            <a:fld id="{8E0F2DB4-5B26-4E00-A0A9-2F5FF9889130}" type="slidenum">
              <a:rPr lang="en-US" sz="1200" spc="-1">
                <a:solidFill>
                  <a:srgbClr val="000000"/>
                </a:solidFill>
                <a:uFill>
                  <a:solidFill>
                    <a:srgbClr val="FFFFFF"/>
                  </a:solidFill>
                </a:uFill>
              </a:rPr>
              <a:pPr algn="r"/>
              <a:t>44</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6927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7" name="TextShape 2"/>
          <p:cNvSpPr txBox="1"/>
          <p:nvPr/>
        </p:nvSpPr>
        <p:spPr>
          <a:xfrm>
            <a:off x="3850560" y="9430200"/>
            <a:ext cx="2945160" cy="497880"/>
          </a:xfrm>
          <a:prstGeom prst="rect">
            <a:avLst/>
          </a:prstGeom>
          <a:noFill/>
          <a:ln>
            <a:noFill/>
          </a:ln>
        </p:spPr>
        <p:txBody>
          <a:bodyPr anchor="b"/>
          <a:lstStyle/>
          <a:p>
            <a:pPr algn="r">
              <a:lnSpc>
                <a:spcPct val="100000"/>
              </a:lnSpc>
            </a:pPr>
            <a:fld id="{82F61A55-301D-4D02-83E2-8231F40BE93B}" type="slidenum">
              <a:rPr lang="en-US" sz="1200" b="0" strike="noStrike" spc="-1">
                <a:solidFill>
                  <a:srgbClr val="000000"/>
                </a:solidFill>
                <a:uFill>
                  <a:solidFill>
                    <a:srgbClr val="FFFFFF"/>
                  </a:solidFill>
                </a:uFill>
                <a:latin typeface="+mn-lt"/>
                <a:ea typeface="+mn-ea"/>
              </a:rPr>
              <a:t>45</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7176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711" name="TextShape 2"/>
          <p:cNvSpPr txBox="1"/>
          <p:nvPr/>
        </p:nvSpPr>
        <p:spPr>
          <a:xfrm>
            <a:off x="3850560" y="9430200"/>
            <a:ext cx="2945160" cy="497880"/>
          </a:xfrm>
          <a:prstGeom prst="rect">
            <a:avLst/>
          </a:prstGeom>
          <a:noFill/>
          <a:ln>
            <a:noFill/>
          </a:ln>
        </p:spPr>
        <p:txBody>
          <a:bodyPr anchor="b"/>
          <a:lstStyle/>
          <a:p>
            <a:pPr algn="r"/>
            <a:fld id="{99A45190-4935-4686-BE6D-1A83477F588E}" type="slidenum">
              <a:rPr lang="en-US" sz="1200" spc="-1">
                <a:solidFill>
                  <a:srgbClr val="000000"/>
                </a:solidFill>
                <a:uFill>
                  <a:solidFill>
                    <a:srgbClr val="FFFFFF"/>
                  </a:solidFill>
                </a:uFill>
              </a:rPr>
              <a:pPr algn="r"/>
              <a:t>46</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65906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711" name="TextShape 2"/>
          <p:cNvSpPr txBox="1"/>
          <p:nvPr/>
        </p:nvSpPr>
        <p:spPr>
          <a:xfrm>
            <a:off x="3850560" y="9430200"/>
            <a:ext cx="2945160" cy="497880"/>
          </a:xfrm>
          <a:prstGeom prst="rect">
            <a:avLst/>
          </a:prstGeom>
          <a:noFill/>
          <a:ln>
            <a:noFill/>
          </a:ln>
        </p:spPr>
        <p:txBody>
          <a:bodyPr anchor="b"/>
          <a:lstStyle/>
          <a:p>
            <a:pPr algn="r"/>
            <a:fld id="{99A45190-4935-4686-BE6D-1A83477F588E}" type="slidenum">
              <a:rPr lang="en-US" sz="1200" spc="-1">
                <a:solidFill>
                  <a:srgbClr val="000000"/>
                </a:solidFill>
                <a:uFill>
                  <a:solidFill>
                    <a:srgbClr val="FFFFFF"/>
                  </a:solidFill>
                </a:uFill>
              </a:rPr>
              <a:pPr algn="r"/>
              <a:t>48</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02550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642F-5FB2-46E8-BE85-2E977AA7C24C}" type="slidenum">
              <a:rPr lang="en-US" smtClean="0">
                <a:solidFill>
                  <a:prstClr val="black"/>
                </a:solidFill>
                <a:latin typeface="Calibri" panose="020F0502020204030204"/>
              </a: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3601435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89" name="TextShape 2"/>
          <p:cNvSpPr txBox="1"/>
          <p:nvPr/>
        </p:nvSpPr>
        <p:spPr>
          <a:xfrm>
            <a:off x="3850560" y="9430200"/>
            <a:ext cx="2945160" cy="497880"/>
          </a:xfrm>
          <a:prstGeom prst="rect">
            <a:avLst/>
          </a:prstGeom>
          <a:noFill/>
          <a:ln>
            <a:noFill/>
          </a:ln>
        </p:spPr>
        <p:txBody>
          <a:bodyPr anchor="b"/>
          <a:lstStyle/>
          <a:p>
            <a:pPr algn="r">
              <a:lnSpc>
                <a:spcPct val="100000"/>
              </a:lnSpc>
            </a:pPr>
            <a:fld id="{20998164-C6E0-4EA7-942F-13F8EE675266}" type="slidenum">
              <a:rPr lang="en-US" sz="1200" b="0" strike="noStrike" spc="-1">
                <a:solidFill>
                  <a:srgbClr val="000000"/>
                </a:solidFill>
                <a:uFill>
                  <a:solidFill>
                    <a:srgbClr val="FFFFFF"/>
                  </a:solidFill>
                </a:uFill>
                <a:latin typeface="+mn-lt"/>
                <a:ea typeface="+mn-ea"/>
              </a:rPr>
              <a:t>52</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8124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body"/>
          </p:nvPr>
        </p:nvSpPr>
        <p:spPr>
          <a:xfrm>
            <a:off x="679680" y="4777920"/>
            <a:ext cx="5437800" cy="3908880"/>
          </a:xfrm>
          <a:prstGeom prst="rect">
            <a:avLst/>
          </a:prstGeom>
        </p:spPr>
        <p:txBody>
          <a:bodyPr/>
          <a:lstStyle/>
          <a:p>
            <a:r>
              <a:rPr lang="en-US" sz="2000" b="0" strike="noStrike" spc="-1">
                <a:solidFill>
                  <a:srgbClr val="000000"/>
                </a:solidFill>
                <a:uFill>
                  <a:solidFill>
                    <a:srgbClr val="FFFFFF"/>
                  </a:solidFill>
                </a:uFill>
                <a:latin typeface="Arial"/>
              </a:rPr>
              <a:t>Googlenet </a:t>
            </a:r>
          </a:p>
        </p:txBody>
      </p:sp>
      <p:sp>
        <p:nvSpPr>
          <p:cNvPr id="663" name="TextShape 2"/>
          <p:cNvSpPr txBox="1"/>
          <p:nvPr/>
        </p:nvSpPr>
        <p:spPr>
          <a:xfrm>
            <a:off x="3850560" y="9430200"/>
            <a:ext cx="2945160" cy="497880"/>
          </a:xfrm>
          <a:prstGeom prst="rect">
            <a:avLst/>
          </a:prstGeom>
          <a:noFill/>
          <a:ln>
            <a:noFill/>
          </a:ln>
        </p:spPr>
        <p:txBody>
          <a:bodyPr anchor="b"/>
          <a:lstStyle/>
          <a:p>
            <a:pPr algn="r">
              <a:lnSpc>
                <a:spcPct val="100000"/>
              </a:lnSpc>
            </a:pPr>
            <a:fld id="{8CA86B94-9AC5-4B52-A054-0069FAFB7DFA}" type="slidenum">
              <a:rPr lang="en-US" sz="1200" b="0" strike="noStrike" spc="-1">
                <a:solidFill>
                  <a:srgbClr val="000000"/>
                </a:solidFill>
                <a:uFill>
                  <a:solidFill>
                    <a:srgbClr val="FFFFFF"/>
                  </a:solidFill>
                </a:uFill>
                <a:latin typeface="+mn-lt"/>
                <a:ea typeface="+mn-ea"/>
              </a:rPr>
              <a:t>15</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4703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p:spPr>
      </p:sp>
      <p:sp>
        <p:nvSpPr>
          <p:cNvPr id="3" name="Notes Placeholder 2"/>
          <p:cNvSpPr>
            <a:spLocks noGrp="1"/>
          </p:cNvSpPr>
          <p:nvPr>
            <p:ph type="body" idx="1"/>
          </p:nvPr>
        </p:nvSpPr>
        <p:spPr>
          <a:xfrm>
            <a:off x="377648" y="4715907"/>
            <a:ext cx="6042377" cy="446770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이 툴킷은 컴퓨터 비전 솔루션의 성능을 높이고 개발 시간을 단축하도록 설계되었습니다</a:t>
            </a:r>
            <a:r>
              <a:rPr lang="en-US" altLang="ko-KR" sz="1000" kern="1200" dirty="0" smtClean="0">
                <a:solidFill>
                  <a:schemeClr val="tx1"/>
                </a:solidFill>
                <a:effectLst/>
              </a:rPr>
              <a:t>. Intel</a:t>
            </a:r>
            <a:r>
              <a:rPr lang="ko-KR" altLang="en-US" sz="1000" kern="1200" dirty="0" smtClean="0">
                <a:solidFill>
                  <a:schemeClr val="tx1"/>
                </a:solidFill>
                <a:effectLst/>
              </a:rPr>
              <a:t>에서 제공하는 다양한 하드웨어 옵션을 통해 성능을 향상시키고 전력을 줄이며 하드웨어 활용도를 극대화함으로써 새로운 기능을보다 쉽게 ​​활용하고 새로운 디자인 가능성을 열어주는 이점을 누릴 수 있습니다</a:t>
            </a:r>
            <a:r>
              <a:rPr lang="en-US" altLang="ko-KR" sz="1000" kern="1200" dirty="0" smtClean="0">
                <a:solidFill>
                  <a:schemeClr val="tx1"/>
                </a:solidFill>
                <a:effectLst/>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ko-KR"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딥 학습 배포 도구 키트</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깊이있는 학습 추론 성능을 가속화하기위한 교차 플랫폼 도구</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모델 최적화 도구로 </a:t>
            </a:r>
            <a:r>
              <a:rPr lang="en-US" altLang="ko-KR" sz="1000" kern="1200" dirty="0" err="1" smtClean="0">
                <a:solidFill>
                  <a:schemeClr val="tx1"/>
                </a:solidFill>
                <a:effectLst/>
              </a:rPr>
              <a:t>Caffe</a:t>
            </a:r>
            <a:r>
              <a:rPr lang="en-US" altLang="ko-KR" sz="1000" kern="1200" dirty="0" smtClean="0">
                <a:solidFill>
                  <a:schemeClr val="tx1"/>
                </a:solidFill>
                <a:effectLst/>
              </a:rPr>
              <a:t>, </a:t>
            </a:r>
            <a:r>
              <a:rPr lang="en-US" altLang="ko-KR" sz="1000" kern="1200" dirty="0" err="1" smtClean="0">
                <a:solidFill>
                  <a:schemeClr val="tx1"/>
                </a:solidFill>
                <a:effectLst/>
              </a:rPr>
              <a:t>TensorFlow</a:t>
            </a:r>
            <a:r>
              <a:rPr lang="en-US" altLang="ko-KR" sz="1000" kern="1200" dirty="0" smtClean="0">
                <a:solidFill>
                  <a:schemeClr val="tx1"/>
                </a:solidFill>
                <a:effectLst/>
              </a:rPr>
              <a:t> </a:t>
            </a:r>
            <a:r>
              <a:rPr lang="ko-KR" altLang="en-US" sz="1000" kern="1200" dirty="0" smtClean="0">
                <a:solidFill>
                  <a:schemeClr val="tx1"/>
                </a:solidFill>
                <a:effectLst/>
              </a:rPr>
              <a:t>및 </a:t>
            </a:r>
            <a:r>
              <a:rPr lang="en-US" altLang="ko-KR" sz="1000" kern="1200" dirty="0" err="1" smtClean="0">
                <a:solidFill>
                  <a:schemeClr val="tx1"/>
                </a:solidFill>
                <a:effectLst/>
              </a:rPr>
              <a:t>MXnet</a:t>
            </a:r>
            <a:r>
              <a:rPr lang="ko-KR" altLang="en-US" sz="1000" kern="1200" dirty="0" smtClean="0">
                <a:solidFill>
                  <a:schemeClr val="tx1"/>
                </a:solidFill>
                <a:effectLst/>
              </a:rPr>
              <a:t>을 </a:t>
            </a:r>
            <a:r>
              <a:rPr lang="en-US" altLang="ko-KR" sz="1000" kern="1200" dirty="0" smtClean="0">
                <a:solidFill>
                  <a:schemeClr val="tx1"/>
                </a:solidFill>
                <a:effectLst/>
              </a:rPr>
              <a:t>IR</a:t>
            </a:r>
            <a:r>
              <a:rPr lang="ko-KR" altLang="en-US" sz="1000" kern="1200" dirty="0" smtClean="0">
                <a:solidFill>
                  <a:schemeClr val="tx1"/>
                </a:solidFill>
                <a:effectLst/>
              </a:rPr>
              <a:t>로 변환합니다</a:t>
            </a:r>
            <a:r>
              <a:rPr lang="en-US" altLang="ko-KR" sz="1000" kern="1200" dirty="0" smtClean="0">
                <a:solidFill>
                  <a:schemeClr val="tx1"/>
                </a:solidFill>
                <a:effectLst/>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추론 엔진</a:t>
            </a:r>
            <a:r>
              <a:rPr lang="en-US" altLang="ko-KR" sz="1000" kern="1200" dirty="0" smtClean="0">
                <a:solidFill>
                  <a:schemeClr val="tx1"/>
                </a:solidFill>
                <a:effectLst/>
              </a:rPr>
              <a:t>, CPU, GPU, FPGA </a:t>
            </a:r>
            <a:r>
              <a:rPr lang="ko-KR" altLang="en-US" sz="1000" kern="1200" dirty="0" smtClean="0">
                <a:solidFill>
                  <a:schemeClr val="tx1"/>
                </a:solidFill>
                <a:effectLst/>
              </a:rPr>
              <a:t>및 </a:t>
            </a:r>
            <a:r>
              <a:rPr lang="en-US" altLang="ko-KR" sz="1000" kern="1200" dirty="0" smtClean="0">
                <a:solidFill>
                  <a:schemeClr val="tx1"/>
                </a:solidFill>
                <a:effectLst/>
              </a:rPr>
              <a:t>VPU </a:t>
            </a:r>
            <a:r>
              <a:rPr lang="ko-KR" altLang="en-US" sz="1000" kern="1200" dirty="0" smtClean="0">
                <a:solidFill>
                  <a:schemeClr val="tx1"/>
                </a:solidFill>
                <a:effectLst/>
              </a:rPr>
              <a:t>용 플러그인 포함 </a:t>
            </a:r>
            <a:r>
              <a:rPr lang="en-US" altLang="ko-KR" sz="1000" kern="1200" dirty="0" smtClean="0">
                <a:solidFill>
                  <a:schemeClr val="tx1"/>
                </a:solidFill>
                <a:effectLst/>
              </a:rPr>
              <a:t>- </a:t>
            </a:r>
            <a:r>
              <a:rPr lang="ko-KR" altLang="en-US" sz="1000" kern="1200" dirty="0" smtClean="0">
                <a:solidFill>
                  <a:schemeClr val="tx1"/>
                </a:solidFill>
                <a:effectLst/>
              </a:rPr>
              <a:t>멀티 플랫폼 지원 전반에 걸친 이점</a:t>
            </a:r>
          </a:p>
          <a:p>
            <a:pPr marL="0" marR="0" lvl="0" indent="0" algn="l" defTabSz="457200" rtl="0" eaLnBrk="1" fontAlgn="auto" latinLnBrk="0" hangingPunct="1">
              <a:lnSpc>
                <a:spcPct val="100000"/>
              </a:lnSpc>
              <a:spcBef>
                <a:spcPts val="0"/>
              </a:spcBef>
              <a:spcAft>
                <a:spcPts val="0"/>
              </a:spcAft>
              <a:buClrTx/>
              <a:buSzTx/>
              <a:buFontTx/>
              <a:buNone/>
              <a:tabLst/>
              <a:defRPr/>
            </a:pPr>
            <a:endParaRPr lang="ko-KR" altLang="en-US"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000" kern="1200" dirty="0" err="1" smtClean="0">
                <a:solidFill>
                  <a:schemeClr val="tx1"/>
                </a:solidFill>
                <a:effectLst/>
              </a:rPr>
              <a:t>OpenCV</a:t>
            </a:r>
            <a:endParaRPr lang="en-US" altLang="ko-KR"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미리 컴파일 된 </a:t>
            </a:r>
            <a:r>
              <a:rPr lang="en-US" altLang="ko-KR" sz="1000" kern="1200" dirty="0" err="1" smtClean="0">
                <a:solidFill>
                  <a:schemeClr val="tx1"/>
                </a:solidFill>
                <a:effectLst/>
              </a:rPr>
              <a:t>OpenCV</a:t>
            </a:r>
            <a:r>
              <a:rPr lang="en-US" altLang="ko-KR" sz="1000" kern="1200" dirty="0" smtClean="0">
                <a:solidFill>
                  <a:schemeClr val="tx1"/>
                </a:solidFill>
                <a:effectLst/>
              </a:rPr>
              <a:t> 3.3, </a:t>
            </a:r>
            <a:r>
              <a:rPr lang="ko-KR" altLang="en-US" sz="1000" kern="1200" dirty="0" smtClean="0">
                <a:solidFill>
                  <a:schemeClr val="tx1"/>
                </a:solidFill>
                <a:effectLst/>
              </a:rPr>
              <a:t>전체 인텔 </a:t>
            </a:r>
            <a:r>
              <a:rPr lang="en-US" altLang="ko-KR" sz="1000" kern="1200" dirty="0" smtClean="0">
                <a:solidFill>
                  <a:schemeClr val="tx1"/>
                </a:solidFill>
                <a:effectLst/>
              </a:rPr>
              <a:t>CPU </a:t>
            </a:r>
            <a:r>
              <a:rPr lang="ko-KR" altLang="en-US" sz="1000" kern="1200" dirty="0" smtClean="0">
                <a:solidFill>
                  <a:schemeClr val="tx1"/>
                </a:solidFill>
                <a:effectLst/>
              </a:rPr>
              <a:t>최적화</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얼굴 인식 </a:t>
            </a:r>
            <a:r>
              <a:rPr lang="en-US" altLang="ko-KR" sz="1000" kern="1200" dirty="0" smtClean="0">
                <a:solidFill>
                  <a:schemeClr val="tx1"/>
                </a:solidFill>
                <a:effectLst/>
              </a:rPr>
              <a:t>/ </a:t>
            </a:r>
            <a:r>
              <a:rPr lang="ko-KR" altLang="en-US" sz="1000" kern="1200" dirty="0" smtClean="0">
                <a:solidFill>
                  <a:schemeClr val="tx1"/>
                </a:solidFill>
                <a:effectLst/>
              </a:rPr>
              <a:t>인식</a:t>
            </a:r>
            <a:r>
              <a:rPr lang="en-US" altLang="ko-KR" sz="1000" kern="1200" dirty="0" smtClean="0">
                <a:solidFill>
                  <a:schemeClr val="tx1"/>
                </a:solidFill>
                <a:effectLst/>
              </a:rPr>
              <a:t>, </a:t>
            </a:r>
            <a:r>
              <a:rPr lang="ko-KR" altLang="en-US" sz="1000" kern="1200" dirty="0" smtClean="0">
                <a:solidFill>
                  <a:schemeClr val="tx1"/>
                </a:solidFill>
                <a:effectLst/>
              </a:rPr>
              <a:t>깜박임 감지 및 미소 감지 기능이있는 새로운 </a:t>
            </a:r>
            <a:r>
              <a:rPr lang="en-US" altLang="ko-KR" sz="1000" kern="1200" dirty="0" smtClean="0">
                <a:solidFill>
                  <a:schemeClr val="tx1"/>
                </a:solidFill>
                <a:effectLst/>
              </a:rPr>
              <a:t>Intel Photography Vision Library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ko-KR"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000" kern="1200" dirty="0" err="1" smtClean="0">
                <a:solidFill>
                  <a:schemeClr val="tx1"/>
                </a:solidFill>
                <a:effectLst/>
              </a:rPr>
              <a:t>OpenVX</a:t>
            </a:r>
            <a:endParaRPr lang="en-US" altLang="ko-KR"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전통적인 </a:t>
            </a:r>
            <a:r>
              <a:rPr lang="en-US" altLang="ko-KR" sz="1000" kern="1200" dirty="0" smtClean="0">
                <a:solidFill>
                  <a:schemeClr val="tx1"/>
                </a:solidFill>
                <a:effectLst/>
              </a:rPr>
              <a:t>CV </a:t>
            </a:r>
            <a:r>
              <a:rPr lang="ko-KR" altLang="en-US" sz="1000" kern="1200" dirty="0" smtClean="0">
                <a:solidFill>
                  <a:schemeClr val="tx1"/>
                </a:solidFill>
                <a:effectLst/>
              </a:rPr>
              <a:t>작업 및 </a:t>
            </a:r>
            <a:r>
              <a:rPr lang="en-US" altLang="ko-KR" sz="1000" kern="1200" dirty="0" smtClean="0">
                <a:solidFill>
                  <a:schemeClr val="tx1"/>
                </a:solidFill>
                <a:effectLst/>
              </a:rPr>
              <a:t>CNN </a:t>
            </a:r>
            <a:r>
              <a:rPr lang="ko-KR" altLang="en-US" sz="1000" kern="1200" dirty="0" smtClean="0">
                <a:solidFill>
                  <a:schemeClr val="tx1"/>
                </a:solidFill>
                <a:effectLst/>
              </a:rPr>
              <a:t>프리미티브의 짧은 목록을 그래프 기반으로 구현합니다</a:t>
            </a:r>
            <a:r>
              <a:rPr lang="en-US" altLang="ko-KR" sz="1000" kern="1200" dirty="0" smtClean="0">
                <a:solidFill>
                  <a:schemeClr val="tx1"/>
                </a:solidFill>
                <a:effectLst/>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000" kern="1200" dirty="0" err="1" smtClean="0">
                <a:solidFill>
                  <a:schemeClr val="tx1"/>
                </a:solidFill>
                <a:effectLst/>
              </a:rPr>
              <a:t>Khronos</a:t>
            </a:r>
            <a:r>
              <a:rPr lang="en-US" altLang="ko-KR" sz="1000" kern="1200" dirty="0" smtClean="0">
                <a:solidFill>
                  <a:schemeClr val="tx1"/>
                </a:solidFill>
                <a:effectLst/>
              </a:rPr>
              <a:t> </a:t>
            </a:r>
            <a:r>
              <a:rPr lang="en-US" altLang="ko-KR" sz="1000" kern="1200" dirty="0" err="1" smtClean="0">
                <a:solidFill>
                  <a:schemeClr val="tx1"/>
                </a:solidFill>
                <a:effectLst/>
              </a:rPr>
              <a:t>OpenVX</a:t>
            </a:r>
            <a:r>
              <a:rPr lang="en-US" altLang="ko-KR" sz="1000" kern="1200" dirty="0" smtClean="0">
                <a:solidFill>
                  <a:schemeClr val="tx1"/>
                </a:solidFill>
                <a:effectLst/>
              </a:rPr>
              <a:t> * </a:t>
            </a:r>
            <a:r>
              <a:rPr lang="ko-KR" altLang="en-US" sz="1000" kern="1200" dirty="0" smtClean="0">
                <a:solidFill>
                  <a:schemeClr val="tx1"/>
                </a:solidFill>
                <a:effectLst/>
              </a:rPr>
              <a:t>신경망 확장 </a:t>
            </a:r>
            <a:r>
              <a:rPr lang="en-US" altLang="ko-KR" sz="1000" kern="1200" dirty="0" smtClean="0">
                <a:solidFill>
                  <a:schemeClr val="tx1"/>
                </a:solidFill>
                <a:effectLst/>
              </a:rPr>
              <a:t>1.2</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비주얼 알고리즘 디자이너</a:t>
            </a: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통합 </a:t>
            </a:r>
            <a:r>
              <a:rPr lang="en-US" altLang="ko-KR" sz="1000" kern="1200" dirty="0" err="1" smtClean="0">
                <a:solidFill>
                  <a:schemeClr val="tx1"/>
                </a:solidFill>
                <a:effectLst/>
              </a:rPr>
              <a:t>OpenVX</a:t>
            </a:r>
            <a:r>
              <a:rPr lang="en-US" altLang="ko-KR" sz="1000" kern="1200" dirty="0" smtClean="0">
                <a:solidFill>
                  <a:schemeClr val="tx1"/>
                </a:solidFill>
                <a:effectLst/>
              </a:rPr>
              <a:t> * </a:t>
            </a:r>
            <a:r>
              <a:rPr lang="ko-KR" altLang="en-US" sz="1000" kern="1200" dirty="0" smtClean="0">
                <a:solidFill>
                  <a:schemeClr val="tx1"/>
                </a:solidFill>
                <a:effectLst/>
              </a:rPr>
              <a:t>응용 프로그램 개발을 가능하게하는 </a:t>
            </a:r>
            <a:r>
              <a:rPr lang="en-US" altLang="ko-KR" sz="1000" kern="1200" dirty="0" smtClean="0">
                <a:solidFill>
                  <a:schemeClr val="tx1"/>
                </a:solidFill>
                <a:effectLst/>
              </a:rPr>
              <a:t>Eclipse * </a:t>
            </a:r>
            <a:r>
              <a:rPr lang="ko-KR" altLang="en-US" sz="1000" kern="1200" dirty="0" smtClean="0">
                <a:solidFill>
                  <a:schemeClr val="tx1"/>
                </a:solidFill>
                <a:effectLst/>
              </a:rPr>
              <a:t>플러그인</a:t>
            </a:r>
          </a:p>
          <a:p>
            <a:pPr marL="0" marR="0" lvl="0" indent="0" algn="l" defTabSz="457200" rtl="0" eaLnBrk="1" fontAlgn="auto" latinLnBrk="0" hangingPunct="1">
              <a:lnSpc>
                <a:spcPct val="100000"/>
              </a:lnSpc>
              <a:spcBef>
                <a:spcPts val="0"/>
              </a:spcBef>
              <a:spcAft>
                <a:spcPts val="0"/>
              </a:spcAft>
              <a:buClrTx/>
              <a:buSzTx/>
              <a:buFontTx/>
              <a:buNone/>
              <a:tabLst/>
              <a:defRPr/>
            </a:pPr>
            <a:endParaRPr lang="ko-KR" altLang="en-US" sz="1000" kern="1200" dirty="0" smtClean="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ko-KR" altLang="en-US" sz="1000" kern="1200" dirty="0" smtClean="0">
                <a:solidFill>
                  <a:schemeClr val="tx1"/>
                </a:solidFill>
                <a:effectLst/>
              </a:rPr>
              <a:t>여러 가지 잡다한</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000" kern="1200" dirty="0" smtClean="0">
                <a:solidFill>
                  <a:schemeClr val="tx1"/>
                </a:solidFill>
                <a:effectLst/>
              </a:rPr>
              <a:t>OpenCL ™ Drivers &amp; Runtimes </a:t>
            </a:r>
            <a:r>
              <a:rPr lang="ko-KR" altLang="en-US" sz="1000" kern="1200" dirty="0" smtClean="0">
                <a:solidFill>
                  <a:schemeClr val="tx1"/>
                </a:solidFill>
                <a:effectLst/>
              </a:rPr>
              <a:t>및 </a:t>
            </a:r>
            <a:r>
              <a:rPr lang="en-US" altLang="ko-KR" sz="1000" kern="1200" dirty="0" smtClean="0">
                <a:solidFill>
                  <a:schemeClr val="tx1"/>
                </a:solidFill>
                <a:effectLst/>
              </a:rPr>
              <a:t>Media </a:t>
            </a:r>
            <a:r>
              <a:rPr lang="ko-KR" altLang="en-US" sz="1000" kern="1200" dirty="0" smtClean="0">
                <a:solidFill>
                  <a:schemeClr val="tx1"/>
                </a:solidFill>
                <a:effectLst/>
              </a:rPr>
              <a:t>드라이버는 </a:t>
            </a:r>
            <a:r>
              <a:rPr lang="en-US" altLang="ko-KR" sz="1000" kern="1200" dirty="0" smtClean="0">
                <a:solidFill>
                  <a:schemeClr val="tx1"/>
                </a:solidFill>
                <a:effectLst/>
              </a:rPr>
              <a:t>Computer Vision SDK</a:t>
            </a:r>
            <a:r>
              <a:rPr lang="ko-KR" altLang="en-US" sz="1000" kern="1200" dirty="0" smtClean="0">
                <a:solidFill>
                  <a:schemeClr val="tx1"/>
                </a:solidFill>
                <a:effectLst/>
              </a:rPr>
              <a:t>와 </a:t>
            </a:r>
            <a:r>
              <a:rPr lang="en-US" altLang="ko-KR" sz="1000" kern="1200" dirty="0" smtClean="0">
                <a:solidFill>
                  <a:schemeClr val="tx1"/>
                </a:solidFill>
                <a:effectLst/>
              </a:rPr>
              <a:t>Intel® Media SDK </a:t>
            </a:r>
            <a:r>
              <a:rPr lang="ko-KR" altLang="en-US" sz="1000" kern="1200" dirty="0" smtClean="0">
                <a:solidFill>
                  <a:schemeClr val="tx1"/>
                </a:solidFill>
                <a:effectLst/>
              </a:rPr>
              <a:t>및 </a:t>
            </a:r>
            <a:r>
              <a:rPr lang="en-US" altLang="ko-KR" sz="1000" kern="1200" dirty="0" smtClean="0">
                <a:solidFill>
                  <a:schemeClr val="tx1"/>
                </a:solidFill>
                <a:effectLst/>
              </a:rPr>
              <a:t>Intel SDK OpenCL ™ </a:t>
            </a:r>
            <a:r>
              <a:rPr lang="ko-KR" altLang="en-US" sz="1000" kern="1200" dirty="0" smtClean="0">
                <a:solidFill>
                  <a:schemeClr val="tx1"/>
                </a:solidFill>
                <a:effectLst/>
              </a:rPr>
              <a:t>응용 프로그램을 쉽게 사용할 수 있도록 포함되어 있습니다</a:t>
            </a:r>
            <a:r>
              <a:rPr lang="en-US" altLang="ko-KR" sz="1000" kern="1200" dirty="0" smtClean="0">
                <a:solidFill>
                  <a:schemeClr val="tx1"/>
                </a:solidFill>
                <a:effectLst/>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000" kern="1200" dirty="0" smtClean="0">
                <a:solidFill>
                  <a:schemeClr val="tx1"/>
                </a:solidFill>
                <a:effectLst/>
              </a:rPr>
              <a:t>MKL-DNN, CLDNN</a:t>
            </a:r>
            <a:r>
              <a:rPr lang="ko-KR" altLang="en-US" sz="1000" kern="1200" dirty="0" smtClean="0">
                <a:solidFill>
                  <a:schemeClr val="tx1"/>
                </a:solidFill>
                <a:effectLst/>
              </a:rPr>
              <a:t>은 공통 </a:t>
            </a:r>
            <a:r>
              <a:rPr lang="en-US" altLang="ko-KR" sz="1000" kern="1200" dirty="0" smtClean="0">
                <a:solidFill>
                  <a:schemeClr val="tx1"/>
                </a:solidFill>
                <a:effectLst/>
              </a:rPr>
              <a:t>API</a:t>
            </a:r>
            <a:r>
              <a:rPr lang="ko-KR" altLang="en-US" sz="1000" kern="1200" dirty="0" smtClean="0">
                <a:solidFill>
                  <a:schemeClr val="tx1"/>
                </a:solidFill>
                <a:effectLst/>
              </a:rPr>
              <a:t>에 포함되어 있습니다</a:t>
            </a:r>
            <a:r>
              <a:rPr lang="en-US" altLang="ko-KR" sz="1000" kern="1200" dirty="0" smtClean="0">
                <a:solidFill>
                  <a:schemeClr val="tx1"/>
                </a:solidFill>
                <a:effectLst/>
              </a:rPr>
              <a:t>. </a:t>
            </a:r>
            <a:r>
              <a:rPr lang="ko-KR" altLang="en-US" sz="1000" kern="1200" dirty="0" smtClean="0">
                <a:solidFill>
                  <a:schemeClr val="tx1"/>
                </a:solidFill>
                <a:effectLst/>
              </a:rPr>
              <a:t>별도로 다운로드 할 필요가 없습니다</a:t>
            </a:r>
            <a:r>
              <a:rPr lang="en-US" altLang="ko-KR" sz="1000" kern="1200" dirty="0" smtClean="0">
                <a:solidFill>
                  <a:schemeClr val="tx1"/>
                </a:solidFill>
                <a:effectLst/>
              </a:rPr>
              <a:t>.</a:t>
            </a:r>
            <a:r>
              <a:rPr lang="en-US" sz="1000" kern="1200" dirty="0" smtClean="0">
                <a:solidFill>
                  <a:schemeClr val="tx1"/>
                </a:solidFill>
                <a:effectLst/>
              </a:rPr>
              <a:t>This </a:t>
            </a:r>
            <a:r>
              <a:rPr lang="en-US" sz="1000" kern="1200" dirty="0">
                <a:solidFill>
                  <a:schemeClr val="tx1"/>
                </a:solidFill>
                <a:effectLst/>
              </a:rPr>
              <a:t>toolkit is designed to increase performance and reduce development time for computer vision solutions.  It simplifies access to the benefits from the rich set of hardware options available from Intel which can increase performance, reduce power, and maximize hardware utilization – letting you do more with less and opening new design possibilities. </a:t>
            </a:r>
          </a:p>
          <a:p>
            <a:pPr lvl="0"/>
            <a:endParaRPr lang="en-US" sz="1000" dirty="0"/>
          </a:p>
          <a:p>
            <a:pPr lvl="0"/>
            <a:r>
              <a:rPr lang="en-US" sz="1000" dirty="0"/>
              <a:t>Deep Learning Deployment Toolkit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dirty="0">
                <a:solidFill>
                  <a:srgbClr val="003C71"/>
                </a:solidFill>
              </a:rPr>
              <a:t>A Cross-platform Tool to Accelerate Deep Learning Inference Performance</a:t>
            </a:r>
            <a:endParaRPr lang="en-US" sz="1000" dirty="0"/>
          </a:p>
          <a:p>
            <a:pPr marL="171450" indent="-171450">
              <a:buFont typeface="Arial" panose="020B0604020202020204" pitchFamily="34" charset="0"/>
              <a:buChar char="•"/>
            </a:pPr>
            <a:r>
              <a:rPr lang="en-US" sz="1000" b="1" dirty="0"/>
              <a:t>Model Optimizer</a:t>
            </a:r>
            <a:r>
              <a:rPr lang="en-US" sz="1000" dirty="0"/>
              <a:t>, converting </a:t>
            </a:r>
            <a:r>
              <a:rPr lang="en-US" sz="1000" dirty="0" err="1"/>
              <a:t>Caffe</a:t>
            </a:r>
            <a:r>
              <a:rPr lang="en-US" sz="1000" dirty="0"/>
              <a:t>, </a:t>
            </a:r>
            <a:r>
              <a:rPr lang="en-US" sz="1000" dirty="0" err="1"/>
              <a:t>TensorFlow</a:t>
            </a:r>
            <a:r>
              <a:rPr lang="en-US" sz="1000" dirty="0"/>
              <a:t>, &amp; </a:t>
            </a:r>
            <a:r>
              <a:rPr lang="en-US" sz="1000" dirty="0" err="1"/>
              <a:t>MXnet</a:t>
            </a:r>
            <a:r>
              <a:rPr lang="en-US" sz="1000" dirty="0"/>
              <a:t> to IR. </a:t>
            </a:r>
          </a:p>
          <a:p>
            <a:pPr marL="171450" indent="-171450">
              <a:buFont typeface="Arial" panose="020B0604020202020204" pitchFamily="34" charset="0"/>
              <a:buChar char="•"/>
            </a:pPr>
            <a:r>
              <a:rPr lang="en-US" sz="1000" b="1" dirty="0"/>
              <a:t>Inference Engine</a:t>
            </a:r>
            <a:r>
              <a:rPr lang="en-US" sz="1000" dirty="0"/>
              <a:t>, with plugins for CPU, GPU, FPGA &amp; VPU – what it is… across multi-platform support</a:t>
            </a:r>
          </a:p>
          <a:p>
            <a:pPr lvl="0"/>
            <a:endParaRPr lang="en-US" sz="1000" dirty="0"/>
          </a:p>
          <a:p>
            <a:pPr lvl="0"/>
            <a:r>
              <a:rPr lang="en-US" sz="1000" dirty="0" err="1"/>
              <a:t>OpenCV</a:t>
            </a:r>
            <a:endParaRPr lang="en-US" sz="1000" dirty="0"/>
          </a:p>
          <a:p>
            <a:pPr marL="171450" indent="-171450">
              <a:buFont typeface="Arial" panose="020B0604020202020204" pitchFamily="34" charset="0"/>
              <a:buChar char="•"/>
            </a:pPr>
            <a:r>
              <a:rPr lang="en-US" sz="1000" b="1" dirty="0"/>
              <a:t>Pre-compiled </a:t>
            </a:r>
            <a:r>
              <a:rPr lang="en-US" sz="1000" b="1" dirty="0" err="1"/>
              <a:t>OpenCV</a:t>
            </a:r>
            <a:r>
              <a:rPr lang="en-US" sz="1000" b="1" dirty="0"/>
              <a:t> 3.3, </a:t>
            </a:r>
            <a:r>
              <a:rPr lang="en-US" sz="1000" dirty="0"/>
              <a:t>Full Intel CPU optimizations</a:t>
            </a:r>
          </a:p>
          <a:p>
            <a:pPr marL="171450" indent="-171450">
              <a:buFont typeface="Arial" panose="020B0604020202020204" pitchFamily="34" charset="0"/>
              <a:buChar char="•"/>
            </a:pPr>
            <a:r>
              <a:rPr lang="en-US" sz="1000" dirty="0"/>
              <a:t>New Intel Photography Vision Library, with face detection/ recognition, blink detection, and smile detection </a:t>
            </a:r>
          </a:p>
          <a:p>
            <a:pPr lvl="0"/>
            <a:endParaRPr lang="en-US" sz="1000" dirty="0"/>
          </a:p>
          <a:p>
            <a:pPr lvl="0"/>
            <a:r>
              <a:rPr lang="en-US" sz="1000" dirty="0" err="1"/>
              <a:t>OpenVX</a:t>
            </a:r>
            <a:r>
              <a:rPr lang="en-US" sz="1000" dirty="0"/>
              <a:t> </a:t>
            </a:r>
          </a:p>
          <a:p>
            <a:pPr marL="171450" indent="-171450">
              <a:buFont typeface="Arial" panose="020B0604020202020204" pitchFamily="34" charset="0"/>
              <a:buChar char="•"/>
            </a:pPr>
            <a:r>
              <a:rPr lang="en-US" sz="1000" dirty="0"/>
              <a:t>Graph-based implementation of a short list of traditional CV operations and CNN primitives.</a:t>
            </a:r>
          </a:p>
          <a:p>
            <a:pPr marL="171450" indent="-171450">
              <a:buFont typeface="Arial" panose="020B0604020202020204" pitchFamily="34" charset="0"/>
              <a:buChar char="•"/>
            </a:pPr>
            <a:r>
              <a:rPr lang="en-US" sz="1000" dirty="0" err="1"/>
              <a:t>Khronos</a:t>
            </a:r>
            <a:r>
              <a:rPr lang="en-US" sz="1000" dirty="0"/>
              <a:t> </a:t>
            </a:r>
            <a:r>
              <a:rPr lang="en-US" sz="1000" dirty="0" err="1"/>
              <a:t>OpenVX</a:t>
            </a:r>
            <a:r>
              <a:rPr lang="en-US" sz="1000" dirty="0"/>
              <a:t>* Neural Networks Extension 1.2 </a:t>
            </a:r>
          </a:p>
          <a:p>
            <a:pPr marL="171450" indent="-171450">
              <a:buFont typeface="Arial" panose="020B0604020202020204" pitchFamily="34" charset="0"/>
              <a:buChar char="•"/>
            </a:pPr>
            <a:r>
              <a:rPr lang="en-US" sz="1000" dirty="0"/>
              <a:t>Visual Algorithm Designer</a:t>
            </a:r>
          </a:p>
          <a:p>
            <a:pPr marL="171450" indent="-171450">
              <a:buFont typeface="Arial" panose="020B0604020202020204" pitchFamily="34" charset="0"/>
              <a:buChar char="•"/>
            </a:pPr>
            <a:r>
              <a:rPr lang="en-US" sz="1000" dirty="0"/>
              <a:t>Eclipse* plugin enabling integrated  </a:t>
            </a:r>
            <a:r>
              <a:rPr lang="en-US" sz="1000" dirty="0" err="1"/>
              <a:t>OpenVX</a:t>
            </a:r>
            <a:r>
              <a:rPr lang="en-US" sz="1000" dirty="0"/>
              <a:t>*  application development</a:t>
            </a:r>
          </a:p>
          <a:p>
            <a:pPr marL="171450" indent="-171450">
              <a:buFont typeface="Arial" panose="020B0604020202020204" pitchFamily="34" charset="0"/>
              <a:buChar char="•"/>
            </a:pPr>
            <a:endParaRPr lang="en-US" sz="1000" b="1" kern="0" dirty="0">
              <a:ea typeface="Intel Clear Pro Bold" panose="020B0804020202060201" pitchFamily="34" charset="0"/>
              <a:cs typeface="Intel Clear Pro Bold" panose="020B0804020202060201" pitchFamily="34" charset="0"/>
            </a:endParaRPr>
          </a:p>
          <a:p>
            <a:r>
              <a:rPr lang="en-US" sz="1000" kern="0" dirty="0">
                <a:ea typeface="Intel Clear Pro Bold" panose="020B0804020202060201" pitchFamily="34" charset="0"/>
                <a:cs typeface="Intel Clear Pro Bold" panose="020B0804020202060201" pitchFamily="34" charset="0"/>
              </a:rPr>
              <a:t>Miscellaneous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OpenCL™ Drivers &amp; Runtimes, and Media drivers are included to ease Computer Vision SDK working with Intel® Media SDK and Intel SDK OpenCL™ Applications</a:t>
            </a:r>
          </a:p>
          <a:p>
            <a:pPr marL="171450" indent="-171450">
              <a:buFont typeface="Arial" panose="020B0604020202020204" pitchFamily="34" charset="0"/>
              <a:buChar char="•"/>
            </a:pPr>
            <a:r>
              <a:rPr lang="en-US" sz="1000" kern="0" dirty="0">
                <a:ea typeface="Intel Clear Pro Bold" panose="020B0804020202060201" pitchFamily="34" charset="0"/>
                <a:cs typeface="Intel Clear Pro Bold" panose="020B0804020202060201" pitchFamily="34" charset="0"/>
              </a:rPr>
              <a:t>MKL-DNN, CLDNN are included in common API – no need to download separate</a:t>
            </a:r>
          </a:p>
          <a:p>
            <a:pPr lvl="1"/>
            <a:endParaRPr lang="en-US" sz="1000" dirty="0">
              <a:solidFill>
                <a:srgbClr val="FF0000"/>
              </a:solidFill>
            </a:endParaRPr>
          </a:p>
          <a:p>
            <a:pPr lvl="1"/>
            <a:endParaRPr lang="en-US" sz="1000" dirty="0"/>
          </a:p>
          <a:p>
            <a:endParaRPr lang="en-US" sz="1000" dirty="0"/>
          </a:p>
        </p:txBody>
      </p:sp>
      <p:sp>
        <p:nvSpPr>
          <p:cNvPr id="4" name="Slide Number Placeholder 3"/>
          <p:cNvSpPr>
            <a:spLocks noGrp="1"/>
          </p:cNvSpPr>
          <p:nvPr>
            <p:ph type="sldNum" sz="quarter" idx="10"/>
          </p:nvPr>
        </p:nvSpPr>
        <p:spPr>
          <a:xfrm>
            <a:off x="6420026" y="9430091"/>
            <a:ext cx="376076" cy="496411"/>
          </a:xfrm>
        </p:spPr>
        <p:txBody>
          <a:bodyPr/>
          <a:lstStyle/>
          <a:p>
            <a:fld id="{D61C8689-8455-3546-ADF9-3B7273760F66}"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564412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p:spPr>
      </p:sp>
      <p:sp>
        <p:nvSpPr>
          <p:cNvPr id="3" name="Notes Placeholder 2"/>
          <p:cNvSpPr>
            <a:spLocks noGrp="1"/>
          </p:cNvSpPr>
          <p:nvPr>
            <p:ph type="body" idx="1"/>
          </p:nvPr>
        </p:nvSpPr>
        <p:spPr/>
        <p:txBody>
          <a:bodyPr/>
          <a:lstStyle/>
          <a:p>
            <a:r>
              <a:rPr lang="en-US" altLang="ko-KR" b="0" baseline="0" dirty="0" err="1" smtClean="0"/>
              <a:t>OpenVINO</a:t>
            </a:r>
            <a:r>
              <a:rPr lang="en-US" altLang="ko-KR" b="0" baseline="0" dirty="0" smtClean="0"/>
              <a:t> ™</a:t>
            </a:r>
            <a:r>
              <a:rPr lang="ko-KR" altLang="en-US" b="0" baseline="0" dirty="0" smtClean="0"/>
              <a:t>는 </a:t>
            </a:r>
            <a:r>
              <a:rPr lang="en-US" altLang="ko-KR" b="0" baseline="0" dirty="0" smtClean="0"/>
              <a:t>Deep Learning Deployment Toolkit</a:t>
            </a:r>
            <a:r>
              <a:rPr lang="ko-KR" altLang="en-US" b="0" baseline="0" dirty="0" smtClean="0"/>
              <a:t>과 함께 제공됩니다</a:t>
            </a:r>
            <a:r>
              <a:rPr lang="en-US" altLang="ko-KR" b="0" baseline="0" dirty="0" smtClean="0"/>
              <a:t>. </a:t>
            </a:r>
            <a:r>
              <a:rPr lang="en-US" altLang="ko-KR" b="0" baseline="0" dirty="0" err="1" smtClean="0"/>
              <a:t>Caffe</a:t>
            </a:r>
            <a:r>
              <a:rPr lang="en-US" altLang="ko-KR" b="0" baseline="0" dirty="0" smtClean="0"/>
              <a:t>, </a:t>
            </a:r>
            <a:r>
              <a:rPr lang="en-US" altLang="ko-KR" b="0" baseline="0" dirty="0" err="1" smtClean="0"/>
              <a:t>TensorFlow</a:t>
            </a:r>
            <a:r>
              <a:rPr lang="en-US" altLang="ko-KR" b="0" baseline="0" dirty="0" smtClean="0"/>
              <a:t> </a:t>
            </a:r>
            <a:r>
              <a:rPr lang="ko-KR" altLang="en-US" b="0" baseline="0" dirty="0" smtClean="0"/>
              <a:t>및 </a:t>
            </a:r>
            <a:r>
              <a:rPr lang="en-US" altLang="ko-KR" b="0" baseline="0" dirty="0" err="1" smtClean="0"/>
              <a:t>MxNet</a:t>
            </a:r>
            <a:r>
              <a:rPr lang="ko-KR" altLang="en-US" b="0" baseline="0" dirty="0" smtClean="0"/>
              <a:t>과 같은 표준 프레임 워크에서 훈련 된 모델을 입력하면 </a:t>
            </a:r>
            <a:r>
              <a:rPr lang="en-US" altLang="ko-KR" b="0" baseline="0" dirty="0" smtClean="0"/>
              <a:t>Model Optimizer</a:t>
            </a:r>
            <a:r>
              <a:rPr lang="ko-KR" altLang="en-US" b="0" baseline="0" dirty="0" smtClean="0"/>
              <a:t>는 입력 된 모델을 통합 </a:t>
            </a:r>
            <a:r>
              <a:rPr lang="en-US" altLang="ko-KR" b="0" baseline="0" dirty="0" smtClean="0"/>
              <a:t>IR </a:t>
            </a:r>
            <a:r>
              <a:rPr lang="ko-KR" altLang="en-US" b="0" baseline="0" dirty="0" smtClean="0"/>
              <a:t>파일로 변환 한 다음 추론 엔진에서 실행합니다</a:t>
            </a:r>
            <a:r>
              <a:rPr lang="en-US" altLang="ko-KR" b="0" baseline="0" dirty="0" smtClean="0"/>
              <a:t>.</a:t>
            </a:r>
          </a:p>
          <a:p>
            <a:endParaRPr lang="en-US" altLang="ko-KR" b="0" baseline="0" dirty="0" smtClean="0"/>
          </a:p>
          <a:p>
            <a:r>
              <a:rPr lang="ko-KR" altLang="en-US" b="0" baseline="0" dirty="0" smtClean="0"/>
              <a:t>표준 레이어 또는 사용자 정의 사용자 정의 레이어를 사용하는 경우 </a:t>
            </a:r>
            <a:r>
              <a:rPr lang="en-US" altLang="ko-KR" b="0" baseline="0" dirty="0" err="1" smtClean="0"/>
              <a:t>Caffe</a:t>
            </a:r>
            <a:r>
              <a:rPr lang="en-US" altLang="ko-KR" b="0" baseline="0" dirty="0" smtClean="0"/>
              <a:t> </a:t>
            </a:r>
            <a:r>
              <a:rPr lang="ko-KR" altLang="en-US" b="0" baseline="0" dirty="0" smtClean="0"/>
              <a:t>또는 다른 프레임 워크를로드 할 필요가 없습니다</a:t>
            </a:r>
            <a:r>
              <a:rPr lang="en-US" altLang="ko-KR" b="0" baseline="0" dirty="0" smtClean="0"/>
              <a:t>.</a:t>
            </a:r>
          </a:p>
          <a:p>
            <a:endParaRPr lang="en-US" altLang="ko-KR" b="0" baseline="0" dirty="0" smtClean="0"/>
          </a:p>
          <a:p>
            <a:r>
              <a:rPr lang="ko-KR" altLang="en-US" b="0" baseline="0" dirty="0" smtClean="0"/>
              <a:t>추론 엔진은 </a:t>
            </a:r>
            <a:r>
              <a:rPr lang="en-US" altLang="ko-KR" b="0" baseline="0" dirty="0" smtClean="0"/>
              <a:t>IR </a:t>
            </a:r>
            <a:r>
              <a:rPr lang="ko-KR" altLang="en-US" b="0" baseline="0" dirty="0" smtClean="0"/>
              <a:t>파일을 가져 와서 실행합니다</a:t>
            </a:r>
            <a:r>
              <a:rPr lang="en-US" altLang="ko-KR" b="0" baseline="0" dirty="0" smtClean="0"/>
              <a:t>. </a:t>
            </a:r>
            <a:r>
              <a:rPr lang="ko-KR" altLang="en-US" b="0" baseline="0" dirty="0" smtClean="0"/>
              <a:t>추론 엔진 용 </a:t>
            </a:r>
            <a:r>
              <a:rPr lang="en-US" altLang="ko-KR" b="0" baseline="0" dirty="0" smtClean="0"/>
              <a:t>API</a:t>
            </a:r>
            <a:r>
              <a:rPr lang="ko-KR" altLang="en-US" b="0" baseline="0" dirty="0" smtClean="0"/>
              <a:t>는 </a:t>
            </a:r>
            <a:r>
              <a:rPr lang="en-US" altLang="ko-KR" b="0" baseline="0" dirty="0" smtClean="0"/>
              <a:t>HW</a:t>
            </a:r>
            <a:r>
              <a:rPr lang="ko-KR" altLang="en-US" b="0" baseline="0" dirty="0" smtClean="0"/>
              <a:t>를 추상화했으며 모든 </a:t>
            </a:r>
            <a:r>
              <a:rPr lang="en-US" altLang="ko-KR" b="0" baseline="0" dirty="0" smtClean="0"/>
              <a:t>HW </a:t>
            </a:r>
            <a:r>
              <a:rPr lang="ko-KR" altLang="en-US" b="0" baseline="0" dirty="0" smtClean="0"/>
              <a:t>유형에 공통입니다</a:t>
            </a:r>
            <a:r>
              <a:rPr lang="en-US" altLang="ko-KR" b="0" baseline="0" dirty="0" smtClean="0"/>
              <a:t>. </a:t>
            </a:r>
            <a:r>
              <a:rPr lang="ko-KR" altLang="en-US" b="0" baseline="0" dirty="0" smtClean="0"/>
              <a:t>이렇게하면 코드를 다시 만들 필요없이 다른 가속기에서 테스트 할 수 있습니다</a:t>
            </a:r>
            <a:r>
              <a:rPr lang="en-US" altLang="ko-KR" b="0" baseline="0" dirty="0" smtClean="0"/>
              <a:t>. </a:t>
            </a:r>
            <a:r>
              <a:rPr lang="ko-KR" altLang="en-US" b="0" baseline="0" dirty="0" smtClean="0"/>
              <a:t>또한 </a:t>
            </a:r>
            <a:r>
              <a:rPr lang="en-US" altLang="ko-KR" b="0" baseline="0" dirty="0" smtClean="0"/>
              <a:t>IE</a:t>
            </a:r>
            <a:r>
              <a:rPr lang="ko-KR" altLang="en-US" b="0" baseline="0" dirty="0" smtClean="0"/>
              <a:t>는 </a:t>
            </a:r>
            <a:r>
              <a:rPr lang="en-US" altLang="ko-KR" b="0" baseline="0" dirty="0" smtClean="0"/>
              <a:t>FPGA</a:t>
            </a:r>
            <a:r>
              <a:rPr lang="ko-KR" altLang="en-US" b="0" baseline="0" dirty="0" smtClean="0"/>
              <a:t>의 사용자 정의 레이어에서 </a:t>
            </a:r>
            <a:r>
              <a:rPr lang="en-US" altLang="ko-KR" b="0" baseline="0" dirty="0" smtClean="0"/>
              <a:t>CPU </a:t>
            </a:r>
            <a:r>
              <a:rPr lang="ko-KR" altLang="en-US" b="0" baseline="0" dirty="0" smtClean="0"/>
              <a:t>또는 </a:t>
            </a:r>
            <a:r>
              <a:rPr lang="en-US" altLang="ko-KR" b="0" baseline="0" dirty="0" smtClean="0"/>
              <a:t>Gen</a:t>
            </a:r>
            <a:r>
              <a:rPr lang="ko-KR" altLang="en-US" b="0" baseline="0" dirty="0" smtClean="0"/>
              <a:t>로 대체함으로써 이질성을 허용합니다</a:t>
            </a:r>
            <a:r>
              <a:rPr lang="en-US" altLang="ko-KR" b="0" baseline="0" dirty="0" smtClean="0"/>
              <a:t>.</a:t>
            </a:r>
            <a:r>
              <a:rPr lang="en-US" b="0" baseline="0" dirty="0" err="1" smtClean="0"/>
              <a:t>OpenVINO</a:t>
            </a:r>
            <a:r>
              <a:rPr lang="en-US" b="0" baseline="0" dirty="0"/>
              <a:t>™ comes with the Deep Learning Deployment Toolkit.  Inputting trained models from standard frameworks, such as Caffe, TensorFlow and </a:t>
            </a:r>
            <a:r>
              <a:rPr lang="en-US" b="0" baseline="0" dirty="0" err="1"/>
              <a:t>MxNet</a:t>
            </a:r>
            <a:r>
              <a:rPr lang="en-US" b="0" baseline="0" dirty="0"/>
              <a:t>, the Model Optimizer converts the </a:t>
            </a:r>
            <a:r>
              <a:rPr lang="en-US" b="0" baseline="0" dirty="0" err="1"/>
              <a:t>inputed</a:t>
            </a:r>
            <a:r>
              <a:rPr lang="en-US" b="0" baseline="0" dirty="0"/>
              <a:t> models in to a unified IR file that is then run on the Inference Engine.</a:t>
            </a:r>
          </a:p>
          <a:p>
            <a:endParaRPr lang="en-US" b="0" baseline="0" dirty="0"/>
          </a:p>
          <a:p>
            <a:r>
              <a:rPr lang="en-US" b="0" baseline="0" dirty="0"/>
              <a:t>Loading Caffe or other frameworks is not required if using standard layers or user provided custom layers.</a:t>
            </a:r>
          </a:p>
          <a:p>
            <a:endParaRPr lang="en-US" b="0" baseline="0" dirty="0"/>
          </a:p>
          <a:p>
            <a:r>
              <a:rPr lang="en-US" b="0" baseline="0" dirty="0"/>
              <a:t>Inference Engine takes the IR files and runs them. The API for the inference engine has abstracted the HW and is common across all HW types.  This allows for testing across different accelerators without having to recode.  The IE also allows heterogeneity by providing fallback from custom layers on a FPGA to the CPU or Gen.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66930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711" name="TextShape 2"/>
          <p:cNvSpPr txBox="1"/>
          <p:nvPr/>
        </p:nvSpPr>
        <p:spPr>
          <a:xfrm>
            <a:off x="3850560" y="9430200"/>
            <a:ext cx="2945160" cy="497880"/>
          </a:xfrm>
          <a:prstGeom prst="rect">
            <a:avLst/>
          </a:prstGeom>
          <a:noFill/>
          <a:ln>
            <a:noFill/>
          </a:ln>
        </p:spPr>
        <p:txBody>
          <a:bodyPr anchor="b"/>
          <a:lstStyle/>
          <a:p>
            <a:pPr algn="r"/>
            <a:fld id="{99A45190-4935-4686-BE6D-1A83477F588E}" type="slidenum">
              <a:rPr lang="en-US" sz="1200" spc="-1">
                <a:solidFill>
                  <a:srgbClr val="000000"/>
                </a:solidFill>
                <a:uFill>
                  <a:solidFill>
                    <a:srgbClr val="FFFFFF"/>
                  </a:solidFill>
                </a:uFill>
              </a:rPr>
              <a:pPr algn="r"/>
              <a:t>26</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9343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93" name="TextShape 2"/>
          <p:cNvSpPr txBox="1"/>
          <p:nvPr/>
        </p:nvSpPr>
        <p:spPr>
          <a:xfrm>
            <a:off x="3850560" y="9430200"/>
            <a:ext cx="2945160" cy="497880"/>
          </a:xfrm>
          <a:prstGeom prst="rect">
            <a:avLst/>
          </a:prstGeom>
          <a:noFill/>
          <a:ln>
            <a:noFill/>
          </a:ln>
        </p:spPr>
        <p:txBody>
          <a:bodyPr anchor="b"/>
          <a:lstStyle/>
          <a:p>
            <a:pPr algn="r"/>
            <a:fld id="{B80B5D25-DA9A-4A17-9F4D-7720120E5651}" type="slidenum">
              <a:rPr lang="en-US" sz="1200" spc="-1">
                <a:solidFill>
                  <a:srgbClr val="000000"/>
                </a:solidFill>
                <a:uFill>
                  <a:solidFill>
                    <a:srgbClr val="FFFFFF"/>
                  </a:solidFill>
                </a:uFill>
              </a:rPr>
              <a:pPr algn="r"/>
              <a:t>30</a:t>
            </a:fld>
            <a:endParaRPr lang="en-US" sz="1200"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0977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p:cNvSpPr>
          <p:nvPr>
            <p:ph type="body"/>
          </p:nvPr>
        </p:nvSpPr>
        <p:spPr>
          <a:xfrm>
            <a:off x="679680" y="4777920"/>
            <a:ext cx="5437800" cy="390888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665" name="TextShape 2"/>
          <p:cNvSpPr txBox="1"/>
          <p:nvPr/>
        </p:nvSpPr>
        <p:spPr>
          <a:xfrm>
            <a:off x="3850560" y="9430200"/>
            <a:ext cx="2945160" cy="497880"/>
          </a:xfrm>
          <a:prstGeom prst="rect">
            <a:avLst/>
          </a:prstGeom>
          <a:noFill/>
          <a:ln>
            <a:noFill/>
          </a:ln>
        </p:spPr>
        <p:txBody>
          <a:bodyPr anchor="b"/>
          <a:lstStyle/>
          <a:p>
            <a:pPr algn="r">
              <a:lnSpc>
                <a:spcPct val="100000"/>
              </a:lnSpc>
            </a:pPr>
            <a:fld id="{3D89A73B-382B-4A75-8EBA-04845D728FC5}" type="slidenum">
              <a:rPr lang="en-US" sz="1200" b="0" strike="noStrike" spc="-1">
                <a:solidFill>
                  <a:srgbClr val="000000"/>
                </a:solidFill>
                <a:uFill>
                  <a:solidFill>
                    <a:srgbClr val="FFFFFF"/>
                  </a:solidFill>
                </a:uFill>
                <a:latin typeface="+mn-lt"/>
                <a:ea typeface="+mn-ea"/>
              </a:rPr>
              <a:t>31</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6768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642F-5FB2-46E8-BE85-2E977AA7C24C}" type="slidenum">
              <a:rPr lang="en-US" smtClean="0">
                <a:solidFill>
                  <a:prstClr val="black"/>
                </a:solidFill>
                <a:latin typeface="Calibri" panose="020F0502020204030204"/>
              </a: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218336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68" name="PlaceHolder 2"/>
          <p:cNvSpPr>
            <a:spLocks noGrp="1"/>
          </p:cNvSpPr>
          <p:nvPr>
            <p:ph type="body"/>
          </p:nvPr>
        </p:nvSpPr>
        <p:spPr>
          <a:xfrm>
            <a:off x="607320" y="160452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69" name="PlaceHolder 3"/>
          <p:cNvSpPr>
            <a:spLocks noGrp="1"/>
          </p:cNvSpPr>
          <p:nvPr>
            <p:ph type="body"/>
          </p:nvPr>
        </p:nvSpPr>
        <p:spPr>
          <a:xfrm>
            <a:off x="607320" y="399024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0001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8999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0791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84835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9677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567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69741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51008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5804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6650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71"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72"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73" name="PlaceHolder 4"/>
          <p:cNvSpPr>
            <a:spLocks noGrp="1"/>
          </p:cNvSpPr>
          <p:nvPr>
            <p:ph type="body"/>
          </p:nvPr>
        </p:nvSpPr>
        <p:spPr>
          <a:xfrm>
            <a:off x="62287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74" name="PlaceHolder 5"/>
          <p:cNvSpPr>
            <a:spLocks noGrp="1"/>
          </p:cNvSpPr>
          <p:nvPr>
            <p:ph type="body"/>
          </p:nvPr>
        </p:nvSpPr>
        <p:spPr>
          <a:xfrm>
            <a:off x="6073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7637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9797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22674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72711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14497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71404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39945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1460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48373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143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76" name="PlaceHolder 2"/>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77" name="PlaceHolder 3"/>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pic>
        <p:nvPicPr>
          <p:cNvPr id="78" name="Picture 77"/>
          <p:cNvPicPr/>
          <p:nvPr/>
        </p:nvPicPr>
        <p:blipFill>
          <a:blip r:embed="rId2"/>
          <a:stretch/>
        </p:blipFill>
        <p:spPr>
          <a:xfrm>
            <a:off x="3229920" y="1604160"/>
            <a:ext cx="5724360" cy="4567320"/>
          </a:xfrm>
          <a:prstGeom prst="rect">
            <a:avLst/>
          </a:prstGeom>
          <a:ln>
            <a:noFill/>
          </a:ln>
        </p:spPr>
      </p:pic>
      <p:pic>
        <p:nvPicPr>
          <p:cNvPr id="79" name="Picture 78"/>
          <p:cNvPicPr/>
          <p:nvPr/>
        </p:nvPicPr>
        <p:blipFill>
          <a:blip r:embed="rId2"/>
          <a:stretch/>
        </p:blipFill>
        <p:spPr>
          <a:xfrm>
            <a:off x="3229920" y="1604160"/>
            <a:ext cx="5724360" cy="456732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85213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39781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23600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57858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317451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84873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28420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84377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3039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466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p>
            <a:pPr defTabSz="609585"/>
            <a:fld id="{EE2556C5-CE8C-6547-B838-EA80C61A4AF7}" type="slidenum">
              <a:rPr lang="en-US" smtClean="0">
                <a:solidFill>
                  <a:prstClr val="black"/>
                </a:solidFill>
              </a:rPr>
              <a:pPr defTabSz="609585"/>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79241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432819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0497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6914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71809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32622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43550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25782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12708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3230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3958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6201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87" name="PlaceHolder 2"/>
          <p:cNvSpPr>
            <a:spLocks noGrp="1"/>
          </p:cNvSpPr>
          <p:nvPr>
            <p:ph type="subTitle"/>
          </p:nvPr>
        </p:nvSpPr>
        <p:spPr>
          <a:xfrm>
            <a:off x="607320" y="1604520"/>
            <a:ext cx="10970280" cy="45673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89" name="PlaceHolder 2"/>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91" name="PlaceHolder 2"/>
          <p:cNvSpPr>
            <a:spLocks noGrp="1"/>
          </p:cNvSpPr>
          <p:nvPr>
            <p:ph type="body"/>
          </p:nvPr>
        </p:nvSpPr>
        <p:spPr>
          <a:xfrm>
            <a:off x="6073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92" name="PlaceHolder 3"/>
          <p:cNvSpPr>
            <a:spLocks noGrp="1"/>
          </p:cNvSpPr>
          <p:nvPr>
            <p:ph type="body"/>
          </p:nvPr>
        </p:nvSpPr>
        <p:spPr>
          <a:xfrm>
            <a:off x="62287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47" name="PlaceHolder 2"/>
          <p:cNvSpPr>
            <a:spLocks noGrp="1"/>
          </p:cNvSpPr>
          <p:nvPr>
            <p:ph type="subTitle"/>
          </p:nvPr>
        </p:nvSpPr>
        <p:spPr>
          <a:xfrm>
            <a:off x="607320" y="1604520"/>
            <a:ext cx="10970280" cy="45673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7320" y="411840"/>
            <a:ext cx="10972440" cy="5367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96"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97" name="PlaceHolder 3"/>
          <p:cNvSpPr>
            <a:spLocks noGrp="1"/>
          </p:cNvSpPr>
          <p:nvPr>
            <p:ph type="body"/>
          </p:nvPr>
        </p:nvSpPr>
        <p:spPr>
          <a:xfrm>
            <a:off x="6073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98" name="PlaceHolder 4"/>
          <p:cNvSpPr>
            <a:spLocks noGrp="1"/>
          </p:cNvSpPr>
          <p:nvPr>
            <p:ph type="body"/>
          </p:nvPr>
        </p:nvSpPr>
        <p:spPr>
          <a:xfrm>
            <a:off x="62287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100" name="PlaceHolder 2"/>
          <p:cNvSpPr>
            <a:spLocks noGrp="1"/>
          </p:cNvSpPr>
          <p:nvPr>
            <p:ph type="body"/>
          </p:nvPr>
        </p:nvSpPr>
        <p:spPr>
          <a:xfrm>
            <a:off x="6073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01"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02" name="PlaceHolder 4"/>
          <p:cNvSpPr>
            <a:spLocks noGrp="1"/>
          </p:cNvSpPr>
          <p:nvPr>
            <p:ph type="body"/>
          </p:nvPr>
        </p:nvSpPr>
        <p:spPr>
          <a:xfrm>
            <a:off x="62287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104"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05"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06" name="PlaceHolder 4"/>
          <p:cNvSpPr>
            <a:spLocks noGrp="1"/>
          </p:cNvSpPr>
          <p:nvPr>
            <p:ph type="body"/>
          </p:nvPr>
        </p:nvSpPr>
        <p:spPr>
          <a:xfrm>
            <a:off x="607320" y="399024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108" name="PlaceHolder 2"/>
          <p:cNvSpPr>
            <a:spLocks noGrp="1"/>
          </p:cNvSpPr>
          <p:nvPr>
            <p:ph type="body"/>
          </p:nvPr>
        </p:nvSpPr>
        <p:spPr>
          <a:xfrm>
            <a:off x="607320" y="160452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09" name="PlaceHolder 3"/>
          <p:cNvSpPr>
            <a:spLocks noGrp="1"/>
          </p:cNvSpPr>
          <p:nvPr>
            <p:ph type="body"/>
          </p:nvPr>
        </p:nvSpPr>
        <p:spPr>
          <a:xfrm>
            <a:off x="607320" y="399024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111"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12"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13" name="PlaceHolder 4"/>
          <p:cNvSpPr>
            <a:spLocks noGrp="1"/>
          </p:cNvSpPr>
          <p:nvPr>
            <p:ph type="body"/>
          </p:nvPr>
        </p:nvSpPr>
        <p:spPr>
          <a:xfrm>
            <a:off x="62287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14" name="PlaceHolder 5"/>
          <p:cNvSpPr>
            <a:spLocks noGrp="1"/>
          </p:cNvSpPr>
          <p:nvPr>
            <p:ph type="body"/>
          </p:nvPr>
        </p:nvSpPr>
        <p:spPr>
          <a:xfrm>
            <a:off x="6073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116" name="PlaceHolder 2"/>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117" name="PlaceHolder 3"/>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pic>
        <p:nvPicPr>
          <p:cNvPr id="118" name="Picture 117"/>
          <p:cNvPicPr/>
          <p:nvPr/>
        </p:nvPicPr>
        <p:blipFill>
          <a:blip r:embed="rId2"/>
          <a:stretch/>
        </p:blipFill>
        <p:spPr>
          <a:xfrm>
            <a:off x="3229920" y="1604160"/>
            <a:ext cx="5724360" cy="4567320"/>
          </a:xfrm>
          <a:prstGeom prst="rect">
            <a:avLst/>
          </a:prstGeom>
          <a:ln>
            <a:noFill/>
          </a:ln>
        </p:spPr>
      </p:pic>
      <p:pic>
        <p:nvPicPr>
          <p:cNvPr id="119" name="Picture 118"/>
          <p:cNvPicPr/>
          <p:nvPr/>
        </p:nvPicPr>
        <p:blipFill>
          <a:blip r:embed="rId2"/>
          <a:stretch/>
        </p:blipFill>
        <p:spPr>
          <a:xfrm>
            <a:off x="3229920" y="1604160"/>
            <a:ext cx="5724360" cy="4567320"/>
          </a:xfrm>
          <a:prstGeom prst="rect">
            <a:avLst/>
          </a:prstGeom>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grpSp>
        <p:nvGrpSpPr>
          <p:cNvPr id="5" name="Group 4"/>
          <p:cNvGrpSpPr/>
          <p:nvPr userDrawn="1"/>
        </p:nvGrpSpPr>
        <p:grpSpPr>
          <a:xfrm>
            <a:off x="602397" y="510892"/>
            <a:ext cx="3694924" cy="1106467"/>
            <a:chOff x="2259103" y="1830030"/>
            <a:chExt cx="4155143" cy="1244282"/>
          </a:xfrm>
        </p:grpSpPr>
        <p:pic>
          <p:nvPicPr>
            <p:cNvPr id="7"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8" name="Picture 7"/>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15345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107506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6357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49" name="PlaceHolder 2"/>
          <p:cNvSpPr>
            <a:spLocks noGrp="1"/>
          </p:cNvSpPr>
          <p:nvPr>
            <p:ph type="body"/>
          </p:nvPr>
        </p:nvSpPr>
        <p:spPr>
          <a:xfrm>
            <a:off x="607320" y="1604520"/>
            <a:ext cx="1097028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383340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5005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5399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92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38477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latinLnBrk="0"/>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5180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56009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Tree>
    <p:extLst>
      <p:ext uri="{BB962C8B-B14F-4D97-AF65-F5344CB8AC3E}">
        <p14:creationId xmlns:p14="http://schemas.microsoft.com/office/powerpoint/2010/main" val="3852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pic>
        <p:nvPicPr>
          <p:cNvPr id="8" name="Picture 7">
            <a:extLst>
              <a:ext uri="{FF2B5EF4-FFF2-40B4-BE49-F238E27FC236}">
                <a16:creationId xmlns="" xmlns:a16="http://schemas.microsoft.com/office/drawing/2014/main" id="{01EE2F71-FE4E-0B4D-B212-A085451430B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0" y="138987"/>
            <a:ext cx="12192000" cy="6705600"/>
          </a:xfrm>
          <a:prstGeom prst="rect">
            <a:avLst/>
          </a:prstGeom>
        </p:spPr>
      </p:pic>
    </p:spTree>
    <p:extLst>
      <p:ext uri="{BB962C8B-B14F-4D97-AF65-F5344CB8AC3E}">
        <p14:creationId xmlns:p14="http://schemas.microsoft.com/office/powerpoint/2010/main" val="94815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333866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51" name="PlaceHolder 2"/>
          <p:cNvSpPr>
            <a:spLocks noGrp="1"/>
          </p:cNvSpPr>
          <p:nvPr>
            <p:ph type="body"/>
          </p:nvPr>
        </p:nvSpPr>
        <p:spPr>
          <a:xfrm>
            <a:off x="6073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52" name="PlaceHolder 3"/>
          <p:cNvSpPr>
            <a:spLocks noGrp="1"/>
          </p:cNvSpPr>
          <p:nvPr>
            <p:ph type="body"/>
          </p:nvPr>
        </p:nvSpPr>
        <p:spPr>
          <a:xfrm>
            <a:off x="62287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116805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05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Tree>
    <p:extLst>
      <p:ext uri="{BB962C8B-B14F-4D97-AF65-F5344CB8AC3E}">
        <p14:creationId xmlns:p14="http://schemas.microsoft.com/office/powerpoint/2010/main" val="390969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707131" y="2449477"/>
            <a:ext cx="2972455" cy="1972223"/>
          </a:xfrm>
          <a:prstGeom prst="rect">
            <a:avLst/>
          </a:prstGeom>
        </p:spPr>
      </p:pic>
      <p:sp>
        <p:nvSpPr>
          <p:cNvPr id="7" name="TextBox 6">
            <a:extLst>
              <a:ext uri="{FF2B5EF4-FFF2-40B4-BE49-F238E27FC236}">
                <a16:creationId xmlns="" xmlns:a16="http://schemas.microsoft.com/office/drawing/2014/main" id="{183A21A0-7B05-CF48-8B34-56B2784FD7A3}"/>
              </a:ext>
            </a:extLst>
          </p:cNvPr>
          <p:cNvSpPr txBox="1"/>
          <p:nvPr userDrawn="1"/>
        </p:nvSpPr>
        <p:spPr>
          <a:xfrm>
            <a:off x="5989873" y="3321385"/>
            <a:ext cx="3828577" cy="461868"/>
          </a:xfrm>
          <a:prstGeom prst="rect">
            <a:avLst/>
          </a:prstGeom>
          <a:noFill/>
        </p:spPr>
        <p:txBody>
          <a:bodyPr vert="horz" wrap="square" lIns="0" tIns="0" rIns="0" bIns="0" rtlCol="0" anchor="ctr">
            <a:noAutofit/>
          </a:bodyPr>
          <a:lstStyle/>
          <a:p>
            <a:pPr defTabSz="609585" latinLnBrk="0">
              <a:lnSpc>
                <a:spcPct val="70000"/>
              </a:lnSpc>
            </a:pPr>
            <a:r>
              <a:rPr lang="en-US" sz="72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Artificial </a:t>
            </a:r>
          </a:p>
          <a:p>
            <a:pPr defTabSz="609585" latinLnBrk="0">
              <a:lnSpc>
                <a:spcPct val="70000"/>
              </a:lnSpc>
            </a:pPr>
            <a:r>
              <a:rPr lang="en-US" sz="72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intelligence</a:t>
            </a:r>
          </a:p>
        </p:txBody>
      </p:sp>
    </p:spTree>
    <p:extLst>
      <p:ext uri="{BB962C8B-B14F-4D97-AF65-F5344CB8AC3E}">
        <p14:creationId xmlns:p14="http://schemas.microsoft.com/office/powerpoint/2010/main" val="24822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16876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417770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3831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0659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7083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1521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latinLnBrk="0"/>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4480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377617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Tree>
    <p:extLst>
      <p:ext uri="{BB962C8B-B14F-4D97-AF65-F5344CB8AC3E}">
        <p14:creationId xmlns:p14="http://schemas.microsoft.com/office/powerpoint/2010/main" val="20965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46777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6297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Tree>
    <p:extLst>
      <p:ext uri="{BB962C8B-B14F-4D97-AF65-F5344CB8AC3E}">
        <p14:creationId xmlns:p14="http://schemas.microsoft.com/office/powerpoint/2010/main" val="335853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p>
            <a:pPr defTabSz="609585" eaLnBrk="0" fontAlgn="base" latinLnBrk="0" hangingPunct="0">
              <a:spcBef>
                <a:spcPct val="50000"/>
              </a:spcBef>
              <a:spcAft>
                <a:spcPct val="0"/>
              </a:spcAft>
            </a:pPr>
            <a:fld id="{FD44707B-D922-47D5-BD24-D96E91B70543}" type="slidenum">
              <a:rPr lang="en-US" altLang="ko-KR">
                <a:solidFill>
                  <a:prstClr val="black"/>
                </a:solidFill>
              </a:rPr>
              <a:pPr defTabSz="609585" eaLnBrk="0" fontAlgn="base" latinLnBrk="0" hangingPunct="0">
                <a:spcBef>
                  <a:spcPct val="50000"/>
                </a:spcBef>
                <a:spcAft>
                  <a:spcPct val="0"/>
                </a:spcAft>
              </a:pPr>
              <a:t>‹#›</a:t>
            </a:fld>
            <a:endParaRPr lang="ko-KR" altLang="en-US" dirty="0">
              <a:solidFill>
                <a:prstClr val="black"/>
              </a:solidFill>
            </a:endParaRPr>
          </a:p>
        </p:txBody>
      </p:sp>
    </p:spTree>
    <p:extLst>
      <p:ext uri="{BB962C8B-B14F-4D97-AF65-F5344CB8AC3E}">
        <p14:creationId xmlns:p14="http://schemas.microsoft.com/office/powerpoint/2010/main" val="35969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2916" y="626675"/>
            <a:ext cx="2353443" cy="1109472"/>
          </a:xfrm>
          <a:prstGeom prst="rect">
            <a:avLst/>
          </a:prstGeom>
        </p:spPr>
      </p:pic>
    </p:spTree>
    <p:extLst>
      <p:ext uri="{BB962C8B-B14F-4D97-AF65-F5344CB8AC3E}">
        <p14:creationId xmlns:p14="http://schemas.microsoft.com/office/powerpoint/2010/main" val="427102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91377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1170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7320" y="411840"/>
            <a:ext cx="10972440" cy="5367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25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542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8532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latinLnBrk="0"/>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4768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37435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Tree>
    <p:extLst>
      <p:ext uri="{BB962C8B-B14F-4D97-AF65-F5344CB8AC3E}">
        <p14:creationId xmlns:p14="http://schemas.microsoft.com/office/powerpoint/2010/main" val="114111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40827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265302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0329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black"/>
                </a:solidFill>
              </a:rPr>
              <a:pPr defTabSz="609585" latinLnBrk="0"/>
              <a:t>‹#›</a:t>
            </a:fld>
            <a:endParaRPr lang="en-US" dirty="0">
              <a:solidFill>
                <a:prstClr val="black"/>
              </a:solidFill>
            </a:endParaRPr>
          </a:p>
        </p:txBody>
      </p:sp>
    </p:spTree>
    <p:extLst>
      <p:ext uri="{BB962C8B-B14F-4D97-AF65-F5344CB8AC3E}">
        <p14:creationId xmlns:p14="http://schemas.microsoft.com/office/powerpoint/2010/main" val="13671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56"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57" name="PlaceHolder 3"/>
          <p:cNvSpPr>
            <a:spLocks noGrp="1"/>
          </p:cNvSpPr>
          <p:nvPr>
            <p:ph type="body"/>
          </p:nvPr>
        </p:nvSpPr>
        <p:spPr>
          <a:xfrm>
            <a:off x="6073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58" name="PlaceHolder 4"/>
          <p:cNvSpPr>
            <a:spLocks noGrp="1"/>
          </p:cNvSpPr>
          <p:nvPr>
            <p:ph type="body"/>
          </p:nvPr>
        </p:nvSpPr>
        <p:spPr>
          <a:xfrm>
            <a:off x="62287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p>
            <a:pPr defTabSz="609585" eaLnBrk="0" fontAlgn="base" latinLnBrk="0" hangingPunct="0">
              <a:spcBef>
                <a:spcPct val="50000"/>
              </a:spcBef>
              <a:spcAft>
                <a:spcPct val="0"/>
              </a:spcAft>
            </a:pPr>
            <a:fld id="{FD44707B-D922-47D5-BD24-D96E91B70543}" type="slidenum">
              <a:rPr lang="en-US" altLang="ko-KR">
                <a:solidFill>
                  <a:prstClr val="black"/>
                </a:solidFill>
              </a:rPr>
              <a:pPr defTabSz="609585" eaLnBrk="0" fontAlgn="base" latinLnBrk="0" hangingPunct="0">
                <a:spcBef>
                  <a:spcPct val="50000"/>
                </a:spcBef>
                <a:spcAft>
                  <a:spcPct val="0"/>
                </a:spcAft>
              </a:pPr>
              <a:t>‹#›</a:t>
            </a:fld>
            <a:endParaRPr lang="ko-KR" altLang="en-US" dirty="0">
              <a:solidFill>
                <a:prstClr val="black"/>
              </a:solidFill>
            </a:endParaRPr>
          </a:p>
        </p:txBody>
      </p:sp>
    </p:spTree>
    <p:extLst>
      <p:ext uri="{BB962C8B-B14F-4D97-AF65-F5344CB8AC3E}">
        <p14:creationId xmlns:p14="http://schemas.microsoft.com/office/powerpoint/2010/main" val="5478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329625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65794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9936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67237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28409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197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latinLnBrk="0"/>
            <a:endParaRPr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1143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36181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Tree>
    <p:extLst>
      <p:ext uri="{BB962C8B-B14F-4D97-AF65-F5344CB8AC3E}">
        <p14:creationId xmlns:p14="http://schemas.microsoft.com/office/powerpoint/2010/main" val="663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60" name="PlaceHolder 2"/>
          <p:cNvSpPr>
            <a:spLocks noGrp="1"/>
          </p:cNvSpPr>
          <p:nvPr>
            <p:ph type="body"/>
          </p:nvPr>
        </p:nvSpPr>
        <p:spPr>
          <a:xfrm>
            <a:off x="607320" y="1604520"/>
            <a:ext cx="5353200" cy="456732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61"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62" name="PlaceHolder 4"/>
          <p:cNvSpPr>
            <a:spLocks noGrp="1"/>
          </p:cNvSpPr>
          <p:nvPr>
            <p:ph type="body"/>
          </p:nvPr>
        </p:nvSpPr>
        <p:spPr>
          <a:xfrm>
            <a:off x="6228720" y="399024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defRPr>
            </a:lvl1pPr>
          </a:lstStyle>
          <a:p>
            <a:pPr defTabSz="609585" latinLnBrk="0"/>
            <a:fld id="{EE2556C5-CE8C-6547-B838-EA80C61A4AF7}" type="slidenum">
              <a:rPr lang="en-US" smtClean="0">
                <a:solidFill>
                  <a:prstClr val="white"/>
                </a:solidFill>
              </a:rPr>
              <a:pPr defTabSz="609585" latinLnBrk="0"/>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59078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54082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23314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p>
            <a:pPr defTabSz="609585" latinLnBrk="0"/>
            <a:fld id="{EE2556C5-CE8C-6547-B838-EA80C61A4AF7}" type="slidenum">
              <a:rPr lang="en-US">
                <a:solidFill>
                  <a:prstClr val="white"/>
                </a:solidFill>
              </a:rPr>
              <a:pPr defTabSz="609585" latinLnBrk="0"/>
              <a:t>‹#›</a:t>
            </a:fld>
            <a:endParaRPr lang="en-US" dirty="0">
              <a:solidFill>
                <a:prstClr val="white"/>
              </a:solidFill>
            </a:endParaRPr>
          </a:p>
        </p:txBody>
      </p:sp>
    </p:spTree>
    <p:extLst>
      <p:ext uri="{BB962C8B-B14F-4D97-AF65-F5344CB8AC3E}">
        <p14:creationId xmlns:p14="http://schemas.microsoft.com/office/powerpoint/2010/main" val="308308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4"/>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13268975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79841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35978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92458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8717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498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7320" y="411840"/>
            <a:ext cx="10972440" cy="1157760"/>
          </a:xfrm>
          <a:prstGeom prst="rect">
            <a:avLst/>
          </a:prstGeom>
        </p:spPr>
        <p:txBody>
          <a:bodyPr lIns="0" tIns="0" rIns="0" bIns="0" anchor="ctr"/>
          <a:lstStyle/>
          <a:p>
            <a:endParaRPr lang="en-US" sz="1800" b="0" strike="noStrike" spc="-1">
              <a:solidFill>
                <a:srgbClr val="000000"/>
              </a:solidFill>
              <a:uFill>
                <a:solidFill>
                  <a:srgbClr val="FFFFFF"/>
                </a:solidFill>
              </a:uFill>
              <a:latin typeface="Intel Clear"/>
            </a:endParaRPr>
          </a:p>
        </p:txBody>
      </p:sp>
      <p:sp>
        <p:nvSpPr>
          <p:cNvPr id="64" name="PlaceHolder 2"/>
          <p:cNvSpPr>
            <a:spLocks noGrp="1"/>
          </p:cNvSpPr>
          <p:nvPr>
            <p:ph type="body"/>
          </p:nvPr>
        </p:nvSpPr>
        <p:spPr>
          <a:xfrm>
            <a:off x="6073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65" name="PlaceHolder 3"/>
          <p:cNvSpPr>
            <a:spLocks noGrp="1"/>
          </p:cNvSpPr>
          <p:nvPr>
            <p:ph type="body"/>
          </p:nvPr>
        </p:nvSpPr>
        <p:spPr>
          <a:xfrm>
            <a:off x="6228720" y="1604520"/>
            <a:ext cx="535320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
        <p:nvSpPr>
          <p:cNvPr id="66" name="PlaceHolder 4"/>
          <p:cNvSpPr>
            <a:spLocks noGrp="1"/>
          </p:cNvSpPr>
          <p:nvPr>
            <p:ph type="body"/>
          </p:nvPr>
        </p:nvSpPr>
        <p:spPr>
          <a:xfrm>
            <a:off x="607320" y="3990240"/>
            <a:ext cx="10970280" cy="2178360"/>
          </a:xfrm>
          <a:prstGeom prst="rect">
            <a:avLst/>
          </a:prstGeom>
        </p:spPr>
        <p:txBody>
          <a:bodyPr lIns="0" tIns="0" rIns="0" bIns="0"/>
          <a:lstStyle/>
          <a:p>
            <a:endParaRPr lang="en-US" sz="2400" b="0" strike="noStrike" spc="-1">
              <a:solidFill>
                <a:srgbClr val="0071C5"/>
              </a:solidFill>
              <a:uFill>
                <a:solidFill>
                  <a:srgbClr val="FFFFFF"/>
                </a:solidFill>
              </a:uFill>
              <a:latin typeface="Intel Cle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46389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90324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0458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51616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00943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20577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77571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7444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92781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36F30A-2172-453D-B6EA-746130D91C74}" type="datetimeFigureOut">
              <a:rPr lang="en-US" smtClean="0">
                <a:solidFill>
                  <a:prstClr val="black">
                    <a:tint val="75000"/>
                  </a:prstClr>
                </a:solidFill>
              </a:rPr>
              <a:pPr/>
              <a:t>8/7/2019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346ED-AAB0-42F1-BCAA-2F6BB652DC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04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image" Target="../media/image4.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1.jpe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jpe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5.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1.jpe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6.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jpe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image" Target="../media/image1.jpeg"/><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8.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tile/>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1800" b="0" strike="noStrike" spc="-1">
              <a:solidFill>
                <a:srgbClr val="000000"/>
              </a:solidFill>
              <a:uFill>
                <a:solidFill>
                  <a:srgbClr val="FFFFFF"/>
                </a:solidFill>
              </a:u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endParaRPr lang="en-US" sz="20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endParaRPr lang="en-US" sz="18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endParaRPr lang="en-US" sz="18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p>
          <a:p>
            <a:pPr marL="4320000" lvl="0" indent="-216000">
              <a:lnSpc>
                <a:spcPct val="10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Fourth level</a:t>
            </a:r>
          </a:p>
          <a:p>
            <a:pPr marL="4320000" lvl="0" indent="-216000">
              <a:lnSpc>
                <a:spcPct val="10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US" sz="2000" b="0" strike="noStrike" spc="-1">
              <a:solidFill>
                <a:srgbClr val="000000"/>
              </a:solidFill>
              <a:uFill>
                <a:solidFill>
                  <a:srgbClr val="FFFFFF"/>
                </a:solidFill>
              </a:u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4/6/19</a:t>
            </a:r>
            <a:endParaRPr lang="en-US" sz="1200" b="0" strike="noStrike" spc="-1">
              <a:solidFill>
                <a:srgbClr val="000000"/>
              </a:solidFill>
              <a:uFill>
                <a:solidFill>
                  <a:srgbClr val="FFFFFF"/>
                </a:solidFill>
              </a:uFill>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CF6FAC0E-37F1-42CD-AB08-DBD1EDEB68CE}"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806" r:id="rId13"/>
    <p:sldLayoutId id="2147483807" r:id="rId1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CustomShape 1"/>
          <p:cNvSpPr/>
          <p:nvPr/>
        </p:nvSpPr>
        <p:spPr>
          <a:xfrm>
            <a:off x="-2160" y="6346080"/>
            <a:ext cx="12191760" cy="511560"/>
          </a:xfrm>
          <a:prstGeom prst="rect">
            <a:avLst/>
          </a:prstGeom>
          <a:gradFill>
            <a:gsLst>
              <a:gs pos="0">
                <a:srgbClr val="003C71"/>
              </a:gs>
              <a:gs pos="100000">
                <a:srgbClr val="0071C5"/>
              </a:gs>
            </a:gsLst>
            <a:lin ang="19860000"/>
          </a:gra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81" name="Picture 2"/>
          <p:cNvPicPr/>
          <p:nvPr/>
        </p:nvPicPr>
        <p:blipFill>
          <a:blip r:embed="rId14"/>
          <a:stretch/>
        </p:blipFill>
        <p:spPr>
          <a:xfrm>
            <a:off x="10986480" y="6440760"/>
            <a:ext cx="485280" cy="319680"/>
          </a:xfrm>
          <a:prstGeom prst="rect">
            <a:avLst/>
          </a:prstGeom>
          <a:ln>
            <a:noFill/>
          </a:ln>
        </p:spPr>
      </p:pic>
      <p:sp>
        <p:nvSpPr>
          <p:cNvPr id="82" name="Line 2"/>
          <p:cNvSpPr/>
          <p:nvPr/>
        </p:nvSpPr>
        <p:spPr>
          <a:xfrm>
            <a:off x="11624400" y="6432480"/>
            <a:ext cx="3240" cy="317160"/>
          </a:xfrm>
          <a:prstGeom prst="line">
            <a:avLst/>
          </a:prstGeom>
          <a:ln w="9360">
            <a:solidFill>
              <a:srgbClr val="FFFFFF"/>
            </a:solidFill>
            <a:round/>
          </a:ln>
        </p:spPr>
        <p:style>
          <a:lnRef idx="0">
            <a:scrgbClr r="0" g="0" b="0"/>
          </a:lnRef>
          <a:fillRef idx="0">
            <a:scrgbClr r="0" g="0" b="0"/>
          </a:fillRef>
          <a:effectRef idx="0">
            <a:scrgbClr r="0" g="0" b="0"/>
          </a:effectRef>
          <a:fontRef idx="minor"/>
        </p:style>
      </p:sp>
      <p:sp>
        <p:nvSpPr>
          <p:cNvPr id="83" name="PlaceHolder 3"/>
          <p:cNvSpPr>
            <a:spLocks noGrp="1"/>
          </p:cNvSpPr>
          <p:nvPr>
            <p:ph type="sldNum"/>
          </p:nvPr>
        </p:nvSpPr>
        <p:spPr>
          <a:xfrm>
            <a:off x="9163080" y="6432480"/>
            <a:ext cx="2844360" cy="364680"/>
          </a:xfrm>
          <a:prstGeom prst="rect">
            <a:avLst/>
          </a:prstGeom>
        </p:spPr>
        <p:txBody>
          <a:bodyPr lIns="0" tIns="0" rIns="0" bIns="0" anchor="ctr"/>
          <a:lstStyle/>
          <a:p>
            <a:pPr algn="r">
              <a:lnSpc>
                <a:spcPct val="100000"/>
              </a:lnSpc>
            </a:pPr>
            <a:fld id="{B993A7DE-7224-43FE-8953-6E9E943E2FAC}" type="slidenum">
              <a:rPr lang="en-US" sz="1070" b="0" strike="noStrike" spc="-1">
                <a:solidFill>
                  <a:srgbClr val="FFFFFF"/>
                </a:solidFill>
                <a:uFill>
                  <a:solidFill>
                    <a:srgbClr val="FFFFFF"/>
                  </a:solidFill>
                </a:uFill>
                <a:latin typeface="Intel Clear"/>
              </a:rPr>
              <a:t>‹#›</a:t>
            </a:fld>
            <a:endParaRPr lang="en-US" sz="1070" b="0" strike="noStrike" spc="-1">
              <a:solidFill>
                <a:srgbClr val="000000"/>
              </a:solidFill>
              <a:uFill>
                <a:solidFill>
                  <a:srgbClr val="FFFFFF"/>
                </a:solidFill>
              </a:uFill>
              <a:latin typeface="Times New Roman"/>
            </a:endParaRPr>
          </a:p>
        </p:txBody>
      </p:sp>
      <p:sp>
        <p:nvSpPr>
          <p:cNvPr id="84" name="PlaceHolder 4"/>
          <p:cNvSpPr>
            <a:spLocks noGrp="1"/>
          </p:cNvSpPr>
          <p:nvPr>
            <p:ph type="title"/>
          </p:nvPr>
        </p:nvSpPr>
        <p:spPr>
          <a:xfrm>
            <a:off x="607320" y="411840"/>
            <a:ext cx="10972440" cy="1157760"/>
          </a:xfrm>
          <a:prstGeom prst="rect">
            <a:avLst/>
          </a:prstGeom>
        </p:spPr>
        <p:txBody>
          <a:bodyPr lIns="0" tIns="0" rIns="0" bIns="0"/>
          <a:lstStyle/>
          <a:p>
            <a:pPr>
              <a:lnSpc>
                <a:spcPct val="100000"/>
              </a:lnSpc>
            </a:pPr>
            <a:r>
              <a:rPr lang="en-US" sz="3740" b="0" strike="noStrike" spc="-1">
                <a:solidFill>
                  <a:srgbClr val="003C71"/>
                </a:solidFill>
                <a:uFill>
                  <a:solidFill>
                    <a:srgbClr val="FFFFFF"/>
                  </a:solidFill>
                </a:uFill>
                <a:latin typeface="Intel Clear"/>
                <a:ea typeface="Intel Clear"/>
              </a:rPr>
              <a:t>28pt Intel Clear Headline</a:t>
            </a:r>
            <a:endParaRPr lang="en-US" sz="1800" b="0" strike="noStrike" spc="-1">
              <a:solidFill>
                <a:srgbClr val="000000"/>
              </a:solidFill>
              <a:uFill>
                <a:solidFill>
                  <a:srgbClr val="FFFFFF"/>
                </a:solidFill>
              </a:uFill>
              <a:latin typeface="Intel Clear"/>
            </a:endParaRPr>
          </a:p>
        </p:txBody>
      </p:sp>
      <p:sp>
        <p:nvSpPr>
          <p:cNvPr id="85" name="PlaceHolder 5"/>
          <p:cNvSpPr>
            <a:spLocks noGrp="1"/>
          </p:cNvSpPr>
          <p:nvPr>
            <p:ph type="body"/>
          </p:nvPr>
        </p:nvSpPr>
        <p:spPr>
          <a:xfrm>
            <a:off x="607320" y="1604520"/>
            <a:ext cx="10970280" cy="4567320"/>
          </a:xfrm>
          <a:prstGeom prst="rect">
            <a:avLst/>
          </a:prstGeom>
        </p:spPr>
        <p:txBody>
          <a:bodyPr lIns="0" tIns="0" rIns="0" bIns="0"/>
          <a:lstStyle/>
          <a:p>
            <a:pPr marL="432000" indent="-324000">
              <a:buClr>
                <a:srgbClr val="000000"/>
              </a:buClr>
              <a:buSzPct val="45000"/>
              <a:buFont typeface="Wingdings" charset="2"/>
              <a:buChar char=""/>
            </a:pPr>
            <a:r>
              <a:rPr lang="en-US" sz="2400" b="0" strike="noStrike" spc="-1">
                <a:solidFill>
                  <a:srgbClr val="0071C5"/>
                </a:solidFill>
                <a:uFill>
                  <a:solidFill>
                    <a:srgbClr val="FFFFFF"/>
                  </a:solidFill>
                </a:uFill>
                <a:latin typeface="Intel Clear"/>
              </a:rPr>
              <a:t>Click to edit the outline text format</a:t>
            </a:r>
          </a:p>
          <a:p>
            <a:pPr marL="864000" lvl="1" indent="-324000">
              <a:buClr>
                <a:srgbClr val="000000"/>
              </a:buClr>
              <a:buSzPct val="75000"/>
              <a:buFont typeface="Symbol" charset="2"/>
              <a:buChar char=""/>
            </a:pPr>
            <a:r>
              <a:rPr lang="en-US" sz="2400" b="0" strike="noStrike" spc="-1">
                <a:solidFill>
                  <a:srgbClr val="0071C5"/>
                </a:solidFill>
                <a:uFill>
                  <a:solidFill>
                    <a:srgbClr val="FFFFFF"/>
                  </a:solidFill>
                </a:uFill>
                <a:latin typeface="Intel Clear"/>
              </a:rPr>
              <a:t>Second Outline Level</a:t>
            </a:r>
            <a:endParaRPr lang="en-US" sz="2140" b="0" strike="noStrike" spc="-1">
              <a:solidFill>
                <a:srgbClr val="003C71"/>
              </a:solidFill>
              <a:uFill>
                <a:solidFill>
                  <a:srgbClr val="FFFFFF"/>
                </a:solidFill>
              </a:uFill>
              <a:latin typeface="Intel Clear"/>
            </a:endParaRPr>
          </a:p>
          <a:p>
            <a:pPr marL="1296000" lvl="2" indent="-288000">
              <a:buClr>
                <a:srgbClr val="000000"/>
              </a:buClr>
              <a:buSzPct val="45000"/>
              <a:buFont typeface="Wingdings" charset="2"/>
              <a:buChar char=""/>
            </a:pPr>
            <a:r>
              <a:rPr lang="en-US" sz="2400" b="0" strike="noStrike" spc="-1">
                <a:solidFill>
                  <a:srgbClr val="0071C5"/>
                </a:solidFill>
                <a:uFill>
                  <a:solidFill>
                    <a:srgbClr val="FFFFFF"/>
                  </a:solidFill>
                </a:uFill>
                <a:latin typeface="Intel Clear"/>
              </a:rPr>
              <a:t>Third Outline Level</a:t>
            </a:r>
            <a:endParaRPr lang="en-US" sz="1870" b="0" strike="noStrike" spc="-1">
              <a:solidFill>
                <a:srgbClr val="003C71"/>
              </a:solidFill>
              <a:uFill>
                <a:solidFill>
                  <a:srgbClr val="FFFFFF"/>
                </a:solidFill>
              </a:uFill>
              <a:latin typeface="Intel Clear"/>
            </a:endParaRPr>
          </a:p>
          <a:p>
            <a:pPr marL="1728000" lvl="3" indent="-216000">
              <a:buClr>
                <a:srgbClr val="000000"/>
              </a:buClr>
              <a:buSzPct val="75000"/>
              <a:buFont typeface="Symbol" charset="2"/>
              <a:buChar char=""/>
            </a:pPr>
            <a:r>
              <a:rPr lang="en-US" sz="2400" b="0" strike="noStrike" spc="-1">
                <a:solidFill>
                  <a:srgbClr val="0071C5"/>
                </a:solidFill>
                <a:uFill>
                  <a:solidFill>
                    <a:srgbClr val="FFFFFF"/>
                  </a:solidFill>
                </a:uFill>
                <a:latin typeface="Intel Clear"/>
              </a:rPr>
              <a:t>Fourth Outline Level</a:t>
            </a:r>
            <a:endParaRPr lang="en-US" sz="1870" b="0" strike="noStrike" spc="-1">
              <a:solidFill>
                <a:srgbClr val="003C71"/>
              </a:solidFill>
              <a:uFill>
                <a:solidFill>
                  <a:srgbClr val="FFFFFF"/>
                </a:solidFill>
              </a:uFill>
              <a:latin typeface="Intel Clear"/>
            </a:endParaRPr>
          </a:p>
          <a:p>
            <a:pPr marL="2160000" lvl="4" indent="-216000">
              <a:buClr>
                <a:srgbClr val="000000"/>
              </a:buClr>
              <a:buSzPct val="45000"/>
              <a:buFont typeface="Wingdings" charset="2"/>
              <a:buChar char=""/>
            </a:pPr>
            <a:r>
              <a:rPr lang="en-US" sz="2400" b="0" strike="noStrike" spc="-1">
                <a:solidFill>
                  <a:srgbClr val="0071C5"/>
                </a:solidFill>
                <a:uFill>
                  <a:solidFill>
                    <a:srgbClr val="FFFFFF"/>
                  </a:solidFill>
                </a:uFill>
                <a:latin typeface="Intel Clear"/>
              </a:rPr>
              <a:t>Fifth Outline Level</a:t>
            </a:r>
            <a:endParaRPr lang="en-US" sz="2000" b="0" strike="noStrike" spc="-1">
              <a:solidFill>
                <a:srgbClr val="003C71"/>
              </a:solidFill>
              <a:uFill>
                <a:solidFill>
                  <a:srgbClr val="FFFFFF"/>
                </a:solidFill>
              </a:uFill>
              <a:latin typeface="Intel Clear"/>
            </a:endParaRPr>
          </a:p>
          <a:p>
            <a:pPr marL="2592000" lvl="5" indent="-216000">
              <a:buClr>
                <a:srgbClr val="000000"/>
              </a:buClr>
              <a:buSzPct val="45000"/>
              <a:buFont typeface="Wingdings" charset="2"/>
              <a:buChar char=""/>
            </a:pPr>
            <a:r>
              <a:rPr lang="en-US" sz="2400" b="0" strike="noStrike" spc="-1">
                <a:solidFill>
                  <a:srgbClr val="0071C5"/>
                </a:solidFill>
                <a:uFill>
                  <a:solidFill>
                    <a:srgbClr val="FFFFFF"/>
                  </a:solidFill>
                </a:uFill>
                <a:latin typeface="Intel Clear"/>
              </a:rPr>
              <a:t>Sixth Outline Level</a:t>
            </a:r>
            <a:endParaRPr lang="en-US" sz="2000" b="0" strike="noStrike" spc="-1">
              <a:solidFill>
                <a:srgbClr val="003C71"/>
              </a:solidFill>
              <a:uFill>
                <a:solidFill>
                  <a:srgbClr val="FFFFFF"/>
                </a:solidFill>
              </a:uFill>
              <a:latin typeface="Intel Clear"/>
            </a:endParaRPr>
          </a:p>
          <a:p>
            <a:pPr marL="3024000" lvl="6" indent="-216000">
              <a:buClr>
                <a:srgbClr val="000000"/>
              </a:buClr>
              <a:buSzPct val="45000"/>
              <a:buFont typeface="Wingdings" charset="2"/>
              <a:buChar char=""/>
            </a:pPr>
            <a:r>
              <a:rPr lang="en-US" sz="2400" b="0" strike="noStrike" spc="-1">
                <a:solidFill>
                  <a:srgbClr val="0071C5"/>
                </a:solidFill>
                <a:uFill>
                  <a:solidFill>
                    <a:srgbClr val="FFFFFF"/>
                  </a:solidFill>
                </a:uFill>
                <a:latin typeface="Intel Clear"/>
              </a:rPr>
              <a:t>Seventh Outline Level18pt Intel Clear body text</a:t>
            </a:r>
            <a:endParaRPr lang="en-US" sz="2000" b="0" strike="noStrike" spc="-1">
              <a:solidFill>
                <a:srgbClr val="003C71"/>
              </a:solidFill>
              <a:uFill>
                <a:solidFill>
                  <a:srgbClr val="FFFFFF"/>
                </a:solidFill>
              </a:uFill>
              <a:latin typeface="Intel Clear"/>
            </a:endParaRPr>
          </a:p>
          <a:p>
            <a:pPr marL="3456000" lvl="7" indent="-216000">
              <a:buClr>
                <a:srgbClr val="000000"/>
              </a:buClr>
              <a:buSzPct val="45000"/>
              <a:buFont typeface="Wingdings" charset="2"/>
              <a:buChar char=""/>
            </a:pPr>
            <a:r>
              <a:rPr lang="en-US" sz="2400" b="0" strike="noStrike" spc="-1">
                <a:solidFill>
                  <a:srgbClr val="003C71"/>
                </a:solidFill>
                <a:uFill>
                  <a:solidFill>
                    <a:srgbClr val="FFFFFF"/>
                  </a:solidFill>
                </a:uFill>
                <a:latin typeface="Intel Clear"/>
              </a:rPr>
              <a:t>18pt Intel Clear bullet one</a:t>
            </a:r>
            <a:endParaRPr lang="en-US" sz="2000" b="0" strike="noStrike" spc="-1">
              <a:solidFill>
                <a:srgbClr val="003C71"/>
              </a:solidFill>
              <a:uFill>
                <a:solidFill>
                  <a:srgbClr val="FFFFFF"/>
                </a:solidFill>
              </a:uFill>
              <a:latin typeface="Intel Clear"/>
            </a:endParaRPr>
          </a:p>
          <a:p>
            <a:pPr marL="3888000" lvl="8" indent="-216000">
              <a:buClr>
                <a:srgbClr val="000000"/>
              </a:buClr>
              <a:buSzPct val="45000"/>
              <a:buFont typeface="Wingdings" charset="2"/>
              <a:buChar char=""/>
            </a:pPr>
            <a:r>
              <a:rPr lang="en-US" sz="2400" b="0" strike="noStrike" spc="-1">
                <a:solidFill>
                  <a:srgbClr val="003C71"/>
                </a:solidFill>
                <a:uFill>
                  <a:solidFill>
                    <a:srgbClr val="FFFFFF"/>
                  </a:solidFill>
                </a:uFill>
                <a:latin typeface="Intel Clear"/>
              </a:rPr>
              <a:t>18pt Intel Clear sub-bullet</a:t>
            </a:r>
            <a:endParaRPr lang="en-US" sz="2000" b="0" strike="noStrike" spc="-1">
              <a:solidFill>
                <a:srgbClr val="003C71"/>
              </a:solidFill>
              <a:uFill>
                <a:solidFill>
                  <a:srgbClr val="FFFFFF"/>
                </a:solidFill>
              </a:uFill>
              <a:latin typeface="Intel Clear"/>
            </a:endParaRPr>
          </a:p>
          <a:p>
            <a:pPr marL="4320000" lvl="0" indent="-216000">
              <a:lnSpc>
                <a:spcPct val="100000"/>
              </a:lnSpc>
              <a:buClr>
                <a:srgbClr val="000000"/>
              </a:buClr>
              <a:buSzPct val="45000"/>
              <a:buFont typeface="Wingdings" charset="2"/>
              <a:buChar char=""/>
            </a:pPr>
            <a:r>
              <a:rPr lang="en-US" sz="2140" b="0" strike="noStrike" spc="-1">
                <a:solidFill>
                  <a:srgbClr val="003C71"/>
                </a:solidFill>
                <a:uFill>
                  <a:solidFill>
                    <a:srgbClr val="FFFFFF"/>
                  </a:solidFill>
                </a:uFill>
                <a:latin typeface="Intel Clear"/>
              </a:rPr>
              <a:t>16pt Intel Clear fourth level</a:t>
            </a:r>
            <a:endParaRPr lang="en-US" sz="1870" b="0" strike="noStrike" spc="-1">
              <a:solidFill>
                <a:srgbClr val="003C71"/>
              </a:solidFill>
              <a:uFill>
                <a:solidFill>
                  <a:srgbClr val="FFFFFF"/>
                </a:solidFill>
              </a:uFill>
              <a:latin typeface="Intel Clear"/>
            </a:endParaRPr>
          </a:p>
          <a:p>
            <a:pPr marL="4320000" lvl="0" indent="-216000">
              <a:lnSpc>
                <a:spcPct val="100000"/>
              </a:lnSpc>
              <a:buClr>
                <a:srgbClr val="000000"/>
              </a:buClr>
              <a:buSzPct val="45000"/>
              <a:buFont typeface="Wingdings" charset="2"/>
              <a:buChar char=""/>
            </a:pPr>
            <a:r>
              <a:rPr lang="en-US" sz="1870" b="0" strike="noStrike" spc="-1">
                <a:solidFill>
                  <a:srgbClr val="003C71"/>
                </a:solidFill>
                <a:uFill>
                  <a:solidFill>
                    <a:srgbClr val="FFFFFF"/>
                  </a:solidFill>
                </a:uFill>
                <a:latin typeface="Intel Clear"/>
              </a:rPr>
              <a:t>14pt Intel Clear fifth level</a:t>
            </a:r>
            <a:endParaRPr lang="en-US" sz="2000" b="0" strike="noStrike" spc="-1">
              <a:solidFill>
                <a:srgbClr val="003C71"/>
              </a:solidFill>
              <a:uFill>
                <a:solidFill>
                  <a:srgbClr val="FFFFFF"/>
                </a:solidFill>
              </a:uFill>
              <a:latin typeface="Intel Cle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A4AFEE42-4E3F-9942-A76D-80509E14F6D2}"/>
              </a:ext>
            </a:extLst>
          </p:cNvPr>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latinLnBrk="0"/>
            <a:endParaRPr lang="en-US" sz="2400" dirty="0">
              <a:solidFill>
                <a:prstClr val="white"/>
              </a:solidFill>
            </a:endParaRPr>
          </a:p>
        </p:txBody>
      </p:sp>
      <p:pic>
        <p:nvPicPr>
          <p:cNvPr id="18" name="Picture 17">
            <a:extLst>
              <a:ext uri="{FF2B5EF4-FFF2-40B4-BE49-F238E27FC236}">
                <a16:creationId xmlns="" xmlns:a16="http://schemas.microsoft.com/office/drawing/2014/main" id="{9DA0B19B-CC1D-EF4F-8DAA-8C17F1D49358}"/>
              </a:ext>
            </a:extLst>
          </p:cNvPr>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10710264" y="6444631"/>
            <a:ext cx="698275" cy="329184"/>
          </a:xfrm>
          <a:prstGeom prst="rect">
            <a:avLst/>
          </a:prstGeom>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4" name="TextBox 3"/>
          <p:cNvSpPr txBox="1"/>
          <p:nvPr/>
        </p:nvSpPr>
        <p:spPr>
          <a:xfrm>
            <a:off x="11624736" y="6489085"/>
            <a:ext cx="567265" cy="225767"/>
          </a:xfrm>
          <a:prstGeom prst="rect">
            <a:avLst/>
          </a:prstGeom>
          <a:noFill/>
        </p:spPr>
        <p:txBody>
          <a:bodyPr vert="horz" wrap="square" lIns="0" tIns="0" rIns="0" bIns="0" rtlCol="0" anchor="ctr">
            <a:spAutoFit/>
          </a:bodyPr>
          <a:lstStyle/>
          <a:p>
            <a:pPr algn="ctr" defTabSz="609585" latinLnBrk="0"/>
            <a:fld id="{6DD6346F-5C47-B04D-A849-00D71DC52D86}" type="slidenum">
              <a:rPr lang="en-US" sz="1467">
                <a:solidFill>
                  <a:prstClr val="white"/>
                </a:solidFill>
              </a:rPr>
              <a:pPr algn="ctr" defTabSz="609585" latinLnBrk="0"/>
              <a:t>‹#›</a:t>
            </a:fld>
            <a:endParaRPr lang="en-US" sz="1467" dirty="0" err="1">
              <a:solidFill>
                <a:prstClr val="white"/>
              </a:solidFill>
            </a:endParaRPr>
          </a:p>
        </p:txBody>
      </p:sp>
    </p:spTree>
    <p:extLst>
      <p:ext uri="{BB962C8B-B14F-4D97-AF65-F5344CB8AC3E}">
        <p14:creationId xmlns:p14="http://schemas.microsoft.com/office/powerpoint/2010/main" val="310066462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9936F30A-2172-453D-B6EA-746130D91C74}" type="datetimeFigureOut">
              <a:rPr lang="en-US" smtClean="0">
                <a:solidFill>
                  <a:prstClr val="black">
                    <a:tint val="75000"/>
                  </a:prstClr>
                </a:solidFill>
              </a:rPr>
              <a:pPr latinLnBrk="0"/>
              <a:t>8/7/2019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112346ED-AAB0-42F1-BCAA-2F6BB652DCFC}" type="slidenum">
              <a:rPr lang="en-US" smtClean="0">
                <a:solidFill>
                  <a:prstClr val="black">
                    <a:tint val="75000"/>
                  </a:prstClr>
                </a:solidFill>
              </a:rPr>
              <a:pPr latinLnBrk="0"/>
              <a:t>‹#›</a:t>
            </a:fld>
            <a:endParaRPr lang="en-US">
              <a:solidFill>
                <a:prstClr val="black">
                  <a:tint val="75000"/>
                </a:prstClr>
              </a:solidFill>
            </a:endParaRPr>
          </a:p>
        </p:txBody>
      </p:sp>
    </p:spTree>
    <p:extLst>
      <p:ext uri="{BB962C8B-B14F-4D97-AF65-F5344CB8AC3E}">
        <p14:creationId xmlns:p14="http://schemas.microsoft.com/office/powerpoint/2010/main" val="109569418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9936F30A-2172-453D-B6EA-746130D91C74}" type="datetimeFigureOut">
              <a:rPr lang="en-US" smtClean="0">
                <a:solidFill>
                  <a:prstClr val="black">
                    <a:tint val="75000"/>
                  </a:prstClr>
                </a:solidFill>
              </a:rPr>
              <a:pPr latinLnBrk="0"/>
              <a:t>8/7/2019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112346ED-AAB0-42F1-BCAA-2F6BB652DCFC}" type="slidenum">
              <a:rPr lang="en-US" smtClean="0">
                <a:solidFill>
                  <a:prstClr val="black">
                    <a:tint val="75000"/>
                  </a:prstClr>
                </a:solidFill>
              </a:rPr>
              <a:pPr latinLnBrk="0"/>
              <a:t>‹#›</a:t>
            </a:fld>
            <a:endParaRPr lang="en-US">
              <a:solidFill>
                <a:prstClr val="black">
                  <a:tint val="75000"/>
                </a:prstClr>
              </a:solidFill>
            </a:endParaRPr>
          </a:p>
        </p:txBody>
      </p:sp>
    </p:spTree>
    <p:extLst>
      <p:ext uri="{BB962C8B-B14F-4D97-AF65-F5344CB8AC3E}">
        <p14:creationId xmlns:p14="http://schemas.microsoft.com/office/powerpoint/2010/main" val="52737042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9936F30A-2172-453D-B6EA-746130D91C74}" type="datetimeFigureOut">
              <a:rPr lang="en-US" smtClean="0">
                <a:solidFill>
                  <a:prstClr val="black">
                    <a:tint val="75000"/>
                  </a:prstClr>
                </a:solidFill>
              </a:rPr>
              <a:pPr latinLnBrk="0"/>
              <a:t>8/7/2019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112346ED-AAB0-42F1-BCAA-2F6BB652DCFC}" type="slidenum">
              <a:rPr lang="en-US" smtClean="0">
                <a:solidFill>
                  <a:prstClr val="black">
                    <a:tint val="75000"/>
                  </a:prstClr>
                </a:solidFill>
              </a:rPr>
              <a:pPr latinLnBrk="0"/>
              <a:t>‹#›</a:t>
            </a:fld>
            <a:endParaRPr lang="en-US">
              <a:solidFill>
                <a:prstClr val="black">
                  <a:tint val="75000"/>
                </a:prstClr>
              </a:solidFill>
            </a:endParaRPr>
          </a:p>
        </p:txBody>
      </p:sp>
    </p:spTree>
    <p:extLst>
      <p:ext uri="{BB962C8B-B14F-4D97-AF65-F5344CB8AC3E}">
        <p14:creationId xmlns:p14="http://schemas.microsoft.com/office/powerpoint/2010/main" val="123676235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9936F30A-2172-453D-B6EA-746130D91C74}" type="datetimeFigureOut">
              <a:rPr lang="en-US" smtClean="0">
                <a:solidFill>
                  <a:prstClr val="black">
                    <a:tint val="75000"/>
                  </a:prstClr>
                </a:solidFill>
              </a:rPr>
              <a:pPr latinLnBrk="0"/>
              <a:t>8/7/2019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112346ED-AAB0-42F1-BCAA-2F6BB652DCFC}" type="slidenum">
              <a:rPr lang="en-US" smtClean="0">
                <a:solidFill>
                  <a:prstClr val="black">
                    <a:tint val="75000"/>
                  </a:prstClr>
                </a:solidFill>
              </a:rPr>
              <a:pPr latinLnBrk="0"/>
              <a:t>‹#›</a:t>
            </a:fld>
            <a:endParaRPr lang="en-US">
              <a:solidFill>
                <a:prstClr val="black">
                  <a:tint val="75000"/>
                </a:prstClr>
              </a:solidFill>
            </a:endParaRPr>
          </a:p>
        </p:txBody>
      </p:sp>
    </p:spTree>
    <p:extLst>
      <p:ext uri="{BB962C8B-B14F-4D97-AF65-F5344CB8AC3E}">
        <p14:creationId xmlns:p14="http://schemas.microsoft.com/office/powerpoint/2010/main" val="98726463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9936F30A-2172-453D-B6EA-746130D91C74}" type="datetimeFigureOut">
              <a:rPr lang="en-US" smtClean="0">
                <a:solidFill>
                  <a:prstClr val="black">
                    <a:tint val="75000"/>
                  </a:prstClr>
                </a:solidFill>
              </a:rPr>
              <a:pPr latinLnBrk="0"/>
              <a:t>8/7/2019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112346ED-AAB0-42F1-BCAA-2F6BB652DCFC}" type="slidenum">
              <a:rPr lang="en-US" smtClean="0">
                <a:solidFill>
                  <a:prstClr val="black">
                    <a:tint val="75000"/>
                  </a:prstClr>
                </a:solidFill>
              </a:rPr>
              <a:pPr latinLnBrk="0"/>
              <a:t>‹#›</a:t>
            </a:fld>
            <a:endParaRPr lang="en-US">
              <a:solidFill>
                <a:prstClr val="black">
                  <a:tint val="75000"/>
                </a:prstClr>
              </a:solidFill>
            </a:endParaRPr>
          </a:p>
        </p:txBody>
      </p:sp>
    </p:spTree>
    <p:extLst>
      <p:ext uri="{BB962C8B-B14F-4D97-AF65-F5344CB8AC3E}">
        <p14:creationId xmlns:p14="http://schemas.microsoft.com/office/powerpoint/2010/main" val="84755039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20.png"/><Relationship Id="rId1" Type="http://schemas.openxmlformats.org/officeDocument/2006/relationships/slideLayout" Target="../slideLayouts/slideLayout97.xml"/><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9.xml"/><Relationship Id="rId5" Type="http://schemas.openxmlformats.org/officeDocument/2006/relationships/hyperlink" Target="https://arxiv.org/abs/1611.10012" TargetMode="External"/><Relationship Id="rId4" Type="http://schemas.openxmlformats.org/officeDocument/2006/relationships/hyperlink" Target="https://arxiv.org/abs/1506.0149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9.jpe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hyperlink" Target="http://software.intel.com/openvino-toolkit" TargetMode="External"/><Relationship Id="rId4" Type="http://schemas.openxmlformats.org/officeDocument/2006/relationships/image" Target="../media/image57.png"/><Relationship Id="rId9" Type="http://schemas.openxmlformats.org/officeDocument/2006/relationships/image" Target="../media/image6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en-us/articles/OpenVINO-Install-Linux" TargetMode="External"/><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xml"/><Relationship Id="rId4" Type="http://schemas.openxmlformats.org/officeDocument/2006/relationships/hyperlink" Target="file:///C:\Users\parkjon\Documents\_Documents\documents\_2018_Intel_Korea-SSG\CV_SDK\Auto%20Recognition%20Demo%20Using%20Deep%20Learning%20Deployment%20Toolkit.mp4"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130.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chemeClr val="tx2"/>
            </a:gs>
            <a:gs pos="77000">
              <a:srgbClr val="009FDF">
                <a:alpha val="89000"/>
              </a:srgbClr>
            </a:gs>
            <a:gs pos="55000">
              <a:srgbClr val="0071C5"/>
            </a:gs>
          </a:gsLst>
          <a:lin ang="6000000" scaled="0"/>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FB6A0F6-0C72-7E48-ADCE-DF550FA16179}"/>
              </a:ext>
            </a:extLst>
          </p:cNvPr>
          <p:cNvPicPr>
            <a:picLocks noChangeAspect="1"/>
          </p:cNvPicPr>
          <p:nvPr/>
        </p:nvPicPr>
        <p:blipFill>
          <a:blip r:embed="rId3"/>
          <a:stretch>
            <a:fillRect/>
          </a:stretch>
        </p:blipFill>
        <p:spPr>
          <a:xfrm>
            <a:off x="6119907" y="0"/>
            <a:ext cx="6062133" cy="6858000"/>
          </a:xfrm>
          <a:prstGeom prst="rect">
            <a:avLst/>
          </a:prstGeom>
        </p:spPr>
      </p:pic>
      <p:sp>
        <p:nvSpPr>
          <p:cNvPr id="3" name="Rectangle 2"/>
          <p:cNvSpPr/>
          <p:nvPr/>
        </p:nvSpPr>
        <p:spPr>
          <a:xfrm>
            <a:off x="450573" y="2114637"/>
            <a:ext cx="11069984" cy="1200329"/>
          </a:xfrm>
          <a:prstGeom prst="rect">
            <a:avLst/>
          </a:prstGeom>
        </p:spPr>
        <p:txBody>
          <a:bodyPr wrap="square">
            <a:spAutoFit/>
          </a:bodyPr>
          <a:lstStyle/>
          <a:p>
            <a:pPr defTabSz="609585" latinLnBrk="0">
              <a:defRPr/>
            </a:pPr>
            <a:r>
              <a:rPr lang="en-US" sz="7200" dirty="0">
                <a:solidFill>
                  <a:srgbClr val="00AEEF"/>
                </a:solidFill>
                <a:latin typeface="Intel Clear Pro" panose="020B0804020202060201" pitchFamily="34" charset="0"/>
                <a:ea typeface="Intel Clear"/>
                <a:cs typeface="Intel Clear Pro" panose="020B0804020202060201" pitchFamily="34" charset="0"/>
              </a:rPr>
              <a:t>Artificial intelligence</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0574" y="503465"/>
            <a:ext cx="2652201" cy="1250315"/>
          </a:xfrm>
          <a:prstGeom prst="rect">
            <a:avLst/>
          </a:prstGeom>
        </p:spPr>
      </p:pic>
    </p:spTree>
    <p:extLst>
      <p:ext uri="{BB962C8B-B14F-4D97-AF65-F5344CB8AC3E}">
        <p14:creationId xmlns:p14="http://schemas.microsoft.com/office/powerpoint/2010/main" val="175604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838080" y="365040"/>
            <a:ext cx="10515240" cy="50436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Image Generation 
</a:t>
            </a:r>
            <a:r>
              <a:rPr lang="en-US" sz="2800" b="0" strike="noStrike" spc="-1">
                <a:solidFill>
                  <a:srgbClr val="000000"/>
                </a:solidFill>
                <a:uFill>
                  <a:solidFill>
                    <a:srgbClr val="FFFFFF"/>
                  </a:solidFill>
                </a:uFill>
                <a:latin typeface="Calibri Light"/>
              </a:rPr>
              <a:t>DRAW</a:t>
            </a:r>
            <a:r>
              <a:rPr lang="en-US" sz="2400" b="0" strike="noStrike" spc="-1">
                <a:solidFill>
                  <a:srgbClr val="000000"/>
                </a:solidFill>
                <a:uFill>
                  <a:solidFill>
                    <a:srgbClr val="FFFFFF"/>
                  </a:solidFill>
                </a:uFill>
                <a:latin typeface="Calibri Light"/>
              </a:rPr>
              <a:t> (A Recurrent Neural Network For Image Generation)</a:t>
            </a:r>
            <a:endParaRPr lang="en-US" sz="1800" b="0" strike="noStrike" spc="-1">
              <a:solidFill>
                <a:srgbClr val="000000"/>
              </a:solidFill>
              <a:uFill>
                <a:solidFill>
                  <a:srgbClr val="FFFFFF"/>
                </a:solidFill>
              </a:uFill>
              <a:latin typeface="Calibri"/>
            </a:endParaRPr>
          </a:p>
        </p:txBody>
      </p:sp>
      <p:pic>
        <p:nvPicPr>
          <p:cNvPr id="164" name="Picture 3"/>
          <p:cNvPicPr/>
          <p:nvPr/>
        </p:nvPicPr>
        <p:blipFill>
          <a:blip r:embed="rId2"/>
          <a:stretch/>
        </p:blipFill>
        <p:spPr>
          <a:xfrm>
            <a:off x="899640" y="4707000"/>
            <a:ext cx="3416400" cy="2087280"/>
          </a:xfrm>
          <a:prstGeom prst="rect">
            <a:avLst/>
          </a:prstGeom>
          <a:ln>
            <a:noFill/>
          </a:ln>
        </p:spPr>
      </p:pic>
      <p:pic>
        <p:nvPicPr>
          <p:cNvPr id="165" name="Picture 5"/>
          <p:cNvPicPr/>
          <p:nvPr/>
        </p:nvPicPr>
        <p:blipFill>
          <a:blip r:embed="rId3"/>
          <a:stretch/>
        </p:blipFill>
        <p:spPr>
          <a:xfrm>
            <a:off x="5129280" y="1014840"/>
            <a:ext cx="6071760" cy="3578760"/>
          </a:xfrm>
          <a:prstGeom prst="rect">
            <a:avLst/>
          </a:prstGeom>
          <a:ln>
            <a:noFill/>
          </a:ln>
        </p:spPr>
      </p:pic>
      <p:pic>
        <p:nvPicPr>
          <p:cNvPr id="166" name="Picture 6"/>
          <p:cNvPicPr/>
          <p:nvPr/>
        </p:nvPicPr>
        <p:blipFill>
          <a:blip r:embed="rId4"/>
          <a:stretch/>
        </p:blipFill>
        <p:spPr>
          <a:xfrm>
            <a:off x="5129280" y="4614480"/>
            <a:ext cx="6071760" cy="2179800"/>
          </a:xfrm>
          <a:prstGeom prst="rect">
            <a:avLst/>
          </a:prstGeom>
          <a:ln>
            <a:noFill/>
          </a:ln>
        </p:spPr>
      </p:pic>
      <p:pic>
        <p:nvPicPr>
          <p:cNvPr id="167" name="Content Placeholder 8"/>
          <p:cNvPicPr/>
          <p:nvPr/>
        </p:nvPicPr>
        <p:blipFill>
          <a:blip r:embed="rId5"/>
          <a:stretch/>
        </p:blipFill>
        <p:spPr>
          <a:xfrm>
            <a:off x="899640" y="1014840"/>
            <a:ext cx="3420720" cy="36918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8582040" y="1008720"/>
            <a:ext cx="3021480" cy="5648040"/>
          </a:xfrm>
          <a:prstGeom prst="rect">
            <a:avLst/>
          </a:prstGeom>
          <a:solidFill>
            <a:srgbClr val="E2F0D9"/>
          </a:solidFill>
          <a:ln w="12600">
            <a:solidFill>
              <a:srgbClr val="43729D"/>
            </a:solidFill>
            <a:miter/>
          </a:ln>
        </p:spPr>
        <p:style>
          <a:lnRef idx="0">
            <a:scrgbClr r="0" g="0" b="0"/>
          </a:lnRef>
          <a:fillRef idx="0">
            <a:scrgbClr r="0" g="0" b="0"/>
          </a:fillRef>
          <a:effectRef idx="0">
            <a:scrgbClr r="0" g="0" b="0"/>
          </a:effectRef>
          <a:fontRef idx="minor"/>
        </p:style>
      </p:sp>
      <p:sp>
        <p:nvSpPr>
          <p:cNvPr id="169" name="CustomShape 2"/>
          <p:cNvSpPr/>
          <p:nvPr/>
        </p:nvSpPr>
        <p:spPr>
          <a:xfrm>
            <a:off x="289800" y="2598120"/>
            <a:ext cx="3422880" cy="3989160"/>
          </a:xfrm>
          <a:prstGeom prst="rect">
            <a:avLst/>
          </a:prstGeom>
          <a:noFill/>
          <a:ln>
            <a:solidFill>
              <a:srgbClr val="5B9BD5"/>
            </a:solid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pPr>
            <a:r>
              <a:rPr lang="en-US" sz="2400" b="0" strike="noStrike" spc="-1">
                <a:solidFill>
                  <a:srgbClr val="0070C0"/>
                </a:solidFill>
                <a:uFill>
                  <a:solidFill>
                    <a:srgbClr val="FFFFFF"/>
                  </a:solidFill>
                </a:uFill>
                <a:latin typeface="Calibri"/>
              </a:rPr>
              <a:t>2. Dataset 준비</a:t>
            </a:r>
            <a:endParaRPr lang="en-US" sz="1800" b="0" strike="noStrike" spc="-1">
              <a:solidFill>
                <a:srgbClr val="000000"/>
              </a:solidFill>
              <a:uFill>
                <a:solidFill>
                  <a:srgbClr val="FFFFFF"/>
                </a:solidFill>
              </a:uFill>
              <a:latin typeface="Arial"/>
            </a:endParaRPr>
          </a:p>
          <a:p>
            <a:pPr marL="457200">
              <a:lnSpc>
                <a:spcPct val="100000"/>
              </a:lnSpc>
            </a:pPr>
            <a:r>
              <a:rPr lang="en-US" sz="2400" b="0" strike="noStrike" spc="-1">
                <a:solidFill>
                  <a:srgbClr val="000000"/>
                </a:solidFill>
                <a:uFill>
                  <a:solidFill>
                    <a:srgbClr val="FFFFFF"/>
                  </a:solidFill>
                </a:uFill>
                <a:latin typeface="Calibri"/>
              </a:rPr>
              <a:t> </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Unsupervised data, </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Supervised data</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New Data. </a:t>
            </a: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marL="457200">
              <a:lnSpc>
                <a:spcPct val="100000"/>
              </a:lnSpc>
            </a:pPr>
            <a:r>
              <a:rPr lang="en-US" sz="2400" b="1" strike="noStrike" spc="-1">
                <a:solidFill>
                  <a:srgbClr val="000000"/>
                </a:solidFill>
                <a:uFill>
                  <a:solidFill>
                    <a:srgbClr val="FFFFFF"/>
                  </a:solidFill>
                </a:uFill>
                <a:latin typeface="Calibri"/>
              </a:rPr>
              <a:t>Data pre-processing</a:t>
            </a:r>
            <a:endParaRPr lang="en-US" sz="1800" b="0" strike="noStrike" spc="-1">
              <a:solidFill>
                <a:srgbClr val="000000"/>
              </a:solidFill>
              <a:uFill>
                <a:solidFill>
                  <a:srgbClr val="FFFFFF"/>
                </a:solidFill>
              </a:uFill>
              <a:latin typeface="Arial"/>
            </a:endParaRPr>
          </a:p>
          <a:p>
            <a:pPr marL="457200">
              <a:lnSpc>
                <a:spcPct val="100000"/>
              </a:lnSpc>
            </a:pPr>
            <a:r>
              <a:rPr lang="en-US" sz="1600" b="1" strike="noStrike" spc="-1">
                <a:solidFill>
                  <a:srgbClr val="000000"/>
                </a:solidFill>
                <a:uFill>
                  <a:solidFill>
                    <a:srgbClr val="FFFFFF"/>
                  </a:solidFill>
                </a:uFill>
                <a:latin typeface="Calibri"/>
              </a:rPr>
              <a:t>   Decode </a:t>
            </a:r>
            <a:endParaRPr lang="en-US" sz="1800" b="0" strike="noStrike" spc="-1">
              <a:solidFill>
                <a:srgbClr val="000000"/>
              </a:solidFill>
              <a:uFill>
                <a:solidFill>
                  <a:srgbClr val="FFFFFF"/>
                </a:solidFill>
              </a:uFill>
              <a:latin typeface="Arial"/>
            </a:endParaRPr>
          </a:p>
          <a:p>
            <a:pPr marL="457200">
              <a:lnSpc>
                <a:spcPct val="100000"/>
              </a:lnSpc>
            </a:pPr>
            <a:r>
              <a:rPr lang="en-US" sz="1600" b="1" strike="noStrike" spc="-1">
                <a:solidFill>
                  <a:srgbClr val="000000"/>
                </a:solidFill>
                <a:uFill>
                  <a:solidFill>
                    <a:srgbClr val="FFFFFF"/>
                  </a:solidFill>
                </a:uFill>
                <a:latin typeface="Calibri"/>
              </a:rPr>
              <a:t>   Resize</a:t>
            </a:r>
            <a:endParaRPr lang="en-US" sz="1800" b="0" strike="noStrike" spc="-1">
              <a:solidFill>
                <a:srgbClr val="000000"/>
              </a:solidFill>
              <a:uFill>
                <a:solidFill>
                  <a:srgbClr val="FFFFFF"/>
                </a:solidFill>
              </a:uFill>
              <a:latin typeface="Arial"/>
            </a:endParaRPr>
          </a:p>
          <a:p>
            <a:pPr marL="457200">
              <a:lnSpc>
                <a:spcPct val="100000"/>
              </a:lnSpc>
            </a:pPr>
            <a:r>
              <a:rPr lang="en-US" sz="1600" b="1" strike="noStrike" spc="-1">
                <a:solidFill>
                  <a:srgbClr val="000000"/>
                </a:solidFill>
                <a:uFill>
                  <a:solidFill>
                    <a:srgbClr val="FFFFFF"/>
                  </a:solidFill>
                </a:uFill>
                <a:latin typeface="Calibri"/>
              </a:rPr>
              <a:t>   Color conversion</a:t>
            </a:r>
            <a:endParaRPr lang="en-US" sz="1800" b="0" strike="noStrike" spc="-1">
              <a:solidFill>
                <a:srgbClr val="000000"/>
              </a:solidFill>
              <a:uFill>
                <a:solidFill>
                  <a:srgbClr val="FFFFFF"/>
                </a:solidFill>
              </a:uFill>
              <a:latin typeface="Arial"/>
            </a:endParaRPr>
          </a:p>
          <a:p>
            <a:pPr marL="457200">
              <a:lnSpc>
                <a:spcPct val="100000"/>
              </a:lnSpc>
            </a:pPr>
            <a:r>
              <a:rPr lang="en-US" sz="1600" b="1" strike="noStrike" spc="-1">
                <a:solidFill>
                  <a:srgbClr val="000000"/>
                </a:solidFill>
                <a:uFill>
                  <a:solidFill>
                    <a:srgbClr val="FFFFFF"/>
                  </a:solidFill>
                </a:uFill>
                <a:latin typeface="Calibri"/>
              </a:rPr>
              <a:t>       (Interleave -&gt; Planar)</a:t>
            </a:r>
            <a:endParaRPr lang="en-US" sz="1800" b="0" strike="noStrike" spc="-1">
              <a:solidFill>
                <a:srgbClr val="000000"/>
              </a:solidFill>
              <a:uFill>
                <a:solidFill>
                  <a:srgbClr val="FFFFFF"/>
                </a:solidFill>
              </a:uFill>
              <a:latin typeface="Arial"/>
            </a:endParaRPr>
          </a:p>
        </p:txBody>
      </p:sp>
      <p:pic>
        <p:nvPicPr>
          <p:cNvPr id="170" name="Picture 1"/>
          <p:cNvPicPr/>
          <p:nvPr/>
        </p:nvPicPr>
        <p:blipFill>
          <a:blip r:embed="rId2"/>
          <a:stretch/>
        </p:blipFill>
        <p:spPr>
          <a:xfrm>
            <a:off x="4196520" y="1981800"/>
            <a:ext cx="3587040" cy="4245840"/>
          </a:xfrm>
          <a:prstGeom prst="rect">
            <a:avLst/>
          </a:prstGeom>
          <a:ln>
            <a:noFill/>
          </a:ln>
        </p:spPr>
      </p:pic>
      <p:pic>
        <p:nvPicPr>
          <p:cNvPr id="171" name="Picture 3"/>
          <p:cNvPicPr/>
          <p:nvPr/>
        </p:nvPicPr>
        <p:blipFill>
          <a:blip r:embed="rId3"/>
          <a:stretch/>
        </p:blipFill>
        <p:spPr>
          <a:xfrm>
            <a:off x="4428000" y="4849560"/>
            <a:ext cx="1354320" cy="1452960"/>
          </a:xfrm>
          <a:prstGeom prst="rect">
            <a:avLst/>
          </a:prstGeom>
          <a:ln>
            <a:noFill/>
          </a:ln>
        </p:spPr>
      </p:pic>
      <p:pic>
        <p:nvPicPr>
          <p:cNvPr id="172" name="Picture 6"/>
          <p:cNvPicPr/>
          <p:nvPr/>
        </p:nvPicPr>
        <p:blipFill>
          <a:blip r:embed="rId4"/>
          <a:stretch/>
        </p:blipFill>
        <p:spPr>
          <a:xfrm>
            <a:off x="9430920" y="2038680"/>
            <a:ext cx="1323720" cy="2609640"/>
          </a:xfrm>
          <a:prstGeom prst="rect">
            <a:avLst/>
          </a:prstGeom>
          <a:ln>
            <a:noFill/>
          </a:ln>
        </p:spPr>
      </p:pic>
      <p:pic>
        <p:nvPicPr>
          <p:cNvPr id="173" name="Picture 8"/>
          <p:cNvPicPr/>
          <p:nvPr/>
        </p:nvPicPr>
        <p:blipFill>
          <a:blip r:embed="rId5"/>
          <a:stretch/>
        </p:blipFill>
        <p:spPr>
          <a:xfrm>
            <a:off x="8620560" y="5334120"/>
            <a:ext cx="2982960" cy="791280"/>
          </a:xfrm>
          <a:prstGeom prst="rect">
            <a:avLst/>
          </a:prstGeom>
          <a:ln>
            <a:noFill/>
          </a:ln>
        </p:spPr>
      </p:pic>
      <p:sp>
        <p:nvSpPr>
          <p:cNvPr id="174" name="CustomShape 3"/>
          <p:cNvSpPr/>
          <p:nvPr/>
        </p:nvSpPr>
        <p:spPr>
          <a:xfrm>
            <a:off x="8472960" y="1110240"/>
            <a:ext cx="3240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400" b="0" strike="noStrike" spc="-1">
                <a:solidFill>
                  <a:srgbClr val="000000"/>
                </a:solidFill>
                <a:uFill>
                  <a:solidFill>
                    <a:srgbClr val="FFFFFF"/>
                  </a:solidFill>
                </a:uFill>
                <a:latin typeface="Calibri"/>
              </a:rPr>
              <a:t>Data Pre-processing</a:t>
            </a:r>
            <a:endParaRPr lang="en-US" sz="1800" b="0" strike="noStrike" spc="-1">
              <a:solidFill>
                <a:srgbClr val="000000"/>
              </a:solidFill>
              <a:uFill>
                <a:solidFill>
                  <a:srgbClr val="FFFFFF"/>
                </a:solidFill>
              </a:uFill>
              <a:latin typeface="Arial"/>
            </a:endParaRPr>
          </a:p>
        </p:txBody>
      </p:sp>
      <p:sp>
        <p:nvSpPr>
          <p:cNvPr id="175" name="CustomShape 4"/>
          <p:cNvSpPr/>
          <p:nvPr/>
        </p:nvSpPr>
        <p:spPr>
          <a:xfrm>
            <a:off x="7941240" y="3934080"/>
            <a:ext cx="482760" cy="6955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76" name="CustomShape 5"/>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363873" y="2287518"/>
                <a:ext cx="3738572" cy="2923877"/>
              </a:xfrm>
              <a:prstGeom prst="rect">
                <a:avLst/>
              </a:prstGeom>
              <a:noFill/>
              <a:ln>
                <a:solidFill>
                  <a:schemeClr val="accent1"/>
                </a:solidFill>
              </a:ln>
            </p:spPr>
            <p:txBody>
              <a:bodyPr wrap="square" rtlCol="0">
                <a:spAutoFit/>
              </a:bodyPr>
              <a:lstStyle/>
              <a:p>
                <a:pPr lvl="1" latinLnBrk="0"/>
                <a:r>
                  <a:rPr lang="en-US" altLang="ko-KR" sz="2400" dirty="0" smtClean="0">
                    <a:solidFill>
                      <a:prstClr val="black"/>
                    </a:solidFill>
                  </a:rPr>
                  <a:t> </a:t>
                </a:r>
              </a:p>
              <a:p>
                <a:pPr marL="742950" lvl="1" indent="-285750" latinLnBrk="0">
                  <a:buFont typeface="Wingdings" panose="05000000000000000000" pitchFamily="2" charset="2"/>
                  <a:buChar char="ü"/>
                </a:pPr>
                <a:r>
                  <a:rPr lang="en-US" altLang="ko-KR" sz="2000" dirty="0" smtClean="0">
                    <a:solidFill>
                      <a:prstClr val="black"/>
                    </a:solidFill>
                  </a:rPr>
                  <a:t>Bounding box</a:t>
                </a:r>
              </a:p>
              <a:p>
                <a:pPr lvl="2" latinLnBrk="0"/>
                <a:r>
                  <a:rPr lang="en-US" altLang="ko-KR" sz="2000" dirty="0" smtClean="0">
                    <a:solidFill>
                      <a:prstClr val="black"/>
                    </a:solidFill>
                  </a:rPr>
                  <a:t>(</a:t>
                </a:r>
                <a14:m>
                  <m:oMath xmlns:m="http://schemas.openxmlformats.org/officeDocument/2006/math">
                    <m:r>
                      <a:rPr lang="en-US" altLang="ko-KR" sz="2000" i="1" dirty="0" smtClean="0">
                        <a:solidFill>
                          <a:prstClr val="black"/>
                        </a:solidFill>
                        <a:latin typeface="Cambria Math" panose="02040503050406030204" pitchFamily="18" charset="0"/>
                      </a:rPr>
                      <m:t>𝑥</m:t>
                    </m:r>
                    <m:r>
                      <a:rPr lang="en-US" altLang="ko-KR" sz="2000" i="1" dirty="0" smtClean="0">
                        <a:solidFill>
                          <a:prstClr val="black"/>
                        </a:solidFill>
                        <a:latin typeface="Cambria Math" panose="02040503050406030204" pitchFamily="18" charset="0"/>
                      </a:rPr>
                      <m:t>, </m:t>
                    </m:r>
                    <m:r>
                      <a:rPr lang="en-US" altLang="ko-KR" sz="2000" i="1" dirty="0" smtClean="0">
                        <a:solidFill>
                          <a:prstClr val="black"/>
                        </a:solidFill>
                        <a:latin typeface="Cambria Math" panose="02040503050406030204" pitchFamily="18" charset="0"/>
                      </a:rPr>
                      <m:t>𝑦</m:t>
                    </m:r>
                    <m:r>
                      <a:rPr lang="en-US" altLang="ko-KR" sz="2000" i="1" dirty="0" smtClean="0">
                        <a:solidFill>
                          <a:prstClr val="black"/>
                        </a:solidFill>
                        <a:latin typeface="Cambria Math" panose="02040503050406030204" pitchFamily="18" charset="0"/>
                      </a:rPr>
                      <m:t>, </m:t>
                    </m:r>
                    <m:r>
                      <a:rPr lang="en-US" altLang="ko-KR" sz="2000" i="1" dirty="0" smtClean="0">
                        <a:solidFill>
                          <a:prstClr val="black"/>
                        </a:solidFill>
                        <a:latin typeface="Cambria Math" panose="02040503050406030204" pitchFamily="18" charset="0"/>
                      </a:rPr>
                      <m:t>𝑤</m:t>
                    </m:r>
                    <m:r>
                      <a:rPr lang="en-US" altLang="ko-KR" sz="2000" i="1" dirty="0" smtClean="0">
                        <a:solidFill>
                          <a:prstClr val="black"/>
                        </a:solidFill>
                        <a:latin typeface="Cambria Math" panose="02040503050406030204" pitchFamily="18" charset="0"/>
                      </a:rPr>
                      <m:t>, </m:t>
                    </m:r>
                    <m:r>
                      <a:rPr lang="en-US" altLang="ko-KR" sz="2000" i="1" dirty="0" smtClean="0">
                        <a:solidFill>
                          <a:prstClr val="black"/>
                        </a:solidFill>
                        <a:latin typeface="Cambria Math" panose="02040503050406030204" pitchFamily="18" charset="0"/>
                      </a:rPr>
                      <m:t>h</m:t>
                    </m:r>
                  </m:oMath>
                </a14:m>
                <a:r>
                  <a:rPr lang="en-US" altLang="ko-KR" sz="2000" dirty="0" smtClean="0">
                    <a:solidFill>
                      <a:prstClr val="black"/>
                    </a:solidFill>
                  </a:rPr>
                  <a:t>)</a:t>
                </a:r>
              </a:p>
              <a:p>
                <a:pPr marL="742950" lvl="1" indent="-285750" latinLnBrk="0">
                  <a:buFont typeface="Wingdings" panose="05000000000000000000" pitchFamily="2" charset="2"/>
                  <a:buChar char="ü"/>
                </a:pPr>
                <a:r>
                  <a:rPr lang="en-US" altLang="ko-KR" sz="2000" dirty="0" smtClean="0">
                    <a:solidFill>
                      <a:prstClr val="black"/>
                    </a:solidFill>
                  </a:rPr>
                  <a:t>Classification</a:t>
                </a:r>
              </a:p>
              <a:p>
                <a:pPr lvl="1" latinLnBrk="0"/>
                <a:r>
                  <a:rPr lang="en-US" altLang="ko-KR" sz="2000" dirty="0" smtClean="0">
                    <a:solidFill>
                      <a:prstClr val="black"/>
                    </a:solidFill>
                  </a:rPr>
                  <a:t>	(</a:t>
                </a:r>
                <a:r>
                  <a:rPr lang="en-US" altLang="ko-KR" sz="2000" dirty="0">
                    <a:solidFill>
                      <a:prstClr val="black"/>
                    </a:solidFill>
                  </a:rPr>
                  <a:t>dog, cat, person, </a:t>
                </a:r>
                <a:r>
                  <a:rPr lang="en-US" altLang="ko-KR" sz="2000" dirty="0" smtClean="0">
                    <a:solidFill>
                      <a:prstClr val="black"/>
                    </a:solidFill>
                  </a:rPr>
                  <a:t>…)</a:t>
                </a:r>
              </a:p>
              <a:p>
                <a:pPr marL="742950" lvl="1" indent="-285750" latinLnBrk="0">
                  <a:buFont typeface="Wingdings" panose="05000000000000000000" pitchFamily="2" charset="2"/>
                  <a:buChar char="ü"/>
                </a:pPr>
                <a:r>
                  <a:rPr lang="en-US" altLang="ko-KR" sz="2000" dirty="0" smtClean="0">
                    <a:solidFill>
                      <a:prstClr val="black"/>
                    </a:solidFill>
                  </a:rPr>
                  <a:t>Multi-Object</a:t>
                </a:r>
              </a:p>
              <a:p>
                <a:pPr lvl="2" latinLnBrk="0"/>
                <a:r>
                  <a:rPr lang="en-US" altLang="ko-KR" sz="2000" dirty="0">
                    <a:solidFill>
                      <a:prstClr val="black"/>
                    </a:solidFill>
                  </a:rPr>
                  <a:t>(</a:t>
                </a:r>
                <a14:m>
                  <m:oMath xmlns:m="http://schemas.openxmlformats.org/officeDocument/2006/math">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panose="02040503050406030204" pitchFamily="18" charset="0"/>
                          </a:rPr>
                          <m:t>𝑥</m:t>
                        </m:r>
                      </m:e>
                      <m:sub>
                        <m:r>
                          <a:rPr lang="en-US" altLang="ko-KR" sz="2000" i="1" smtClean="0">
                            <a:solidFill>
                              <a:prstClr val="black"/>
                            </a:solidFill>
                            <a:latin typeface="Cambria Math" panose="02040503050406030204" pitchFamily="18" charset="0"/>
                          </a:rPr>
                          <m:t>1</m:t>
                        </m:r>
                      </m:sub>
                    </m:sSub>
                    <m:r>
                      <a:rPr lang="en-US" altLang="ko-KR" sz="2000" i="1">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panose="02040503050406030204" pitchFamily="18" charset="0"/>
                          </a:rPr>
                          <m:t>𝑦</m:t>
                        </m:r>
                      </m:e>
                      <m:sub>
                        <m:r>
                          <a:rPr lang="en-US" altLang="ko-KR" sz="2000" i="1" smtClean="0">
                            <a:solidFill>
                              <a:prstClr val="black"/>
                            </a:solidFill>
                            <a:latin typeface="Cambria Math" panose="02040503050406030204" pitchFamily="18" charset="0"/>
                          </a:rPr>
                          <m:t>1</m:t>
                        </m:r>
                      </m:sub>
                    </m:sSub>
                    <m:r>
                      <a:rPr lang="en-US" altLang="ko-KR" sz="2000" i="1">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panose="02040503050406030204" pitchFamily="18" charset="0"/>
                          </a:rPr>
                          <m:t>𝑤</m:t>
                        </m:r>
                      </m:e>
                      <m:sub>
                        <m:r>
                          <a:rPr lang="en-US" altLang="ko-KR" sz="2000" i="1" smtClean="0">
                            <a:solidFill>
                              <a:prstClr val="black"/>
                            </a:solidFill>
                            <a:latin typeface="Cambria Math" panose="02040503050406030204" pitchFamily="18" charset="0"/>
                          </a:rPr>
                          <m:t>1</m:t>
                        </m:r>
                      </m:sub>
                    </m:sSub>
                    <m:r>
                      <a:rPr lang="en-US" altLang="ko-KR" sz="2000" i="1">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panose="02040503050406030204" pitchFamily="18" charset="0"/>
                          </a:rPr>
                          <m:t>h</m:t>
                        </m:r>
                      </m:e>
                      <m:sub>
                        <m:r>
                          <a:rPr lang="en-US" altLang="ko-KR" sz="2000" i="1" smtClean="0">
                            <a:solidFill>
                              <a:prstClr val="black"/>
                            </a:solidFill>
                            <a:latin typeface="Cambria Math" panose="02040503050406030204" pitchFamily="18" charset="0"/>
                          </a:rPr>
                          <m:t>1</m:t>
                        </m:r>
                      </m:sub>
                    </m:sSub>
                  </m:oMath>
                </a14:m>
                <a:r>
                  <a:rPr lang="en-US" altLang="ko-KR" sz="2000" dirty="0">
                    <a:solidFill>
                      <a:prstClr val="black"/>
                    </a:solidFill>
                  </a:rPr>
                  <a:t>) -&gt; </a:t>
                </a:r>
                <a:r>
                  <a:rPr lang="en-US" altLang="ko-KR" sz="2000" dirty="0" smtClean="0">
                    <a:solidFill>
                      <a:prstClr val="black"/>
                    </a:solidFill>
                  </a:rPr>
                  <a:t>Dog</a:t>
                </a:r>
              </a:p>
              <a:p>
                <a:pPr lvl="2" latinLnBrk="0"/>
                <a:r>
                  <a:rPr lang="en-US" altLang="ko-KR" sz="2000" dirty="0" smtClean="0">
                    <a:solidFill>
                      <a:prstClr val="black"/>
                    </a:solidFill>
                  </a:rPr>
                  <a:t>(</a:t>
                </a:r>
                <a14:m>
                  <m:oMath xmlns:m="http://schemas.openxmlformats.org/officeDocument/2006/math">
                    <m:sSub>
                      <m:sSubPr>
                        <m:ctrlPr>
                          <a:rPr lang="en-US" altLang="ko-KR" sz="2000" i="1" smtClean="0">
                            <a:solidFill>
                              <a:prstClr val="black"/>
                            </a:solidFill>
                            <a:latin typeface="Cambria Math" panose="02040503050406030204" pitchFamily="18" charset="0"/>
                          </a:rPr>
                        </m:ctrlPr>
                      </m:sSubPr>
                      <m:e>
                        <m:r>
                          <a:rPr lang="en-US" altLang="ko-KR" sz="2000" i="1" smtClean="0">
                            <a:solidFill>
                              <a:prstClr val="black"/>
                            </a:solidFill>
                            <a:latin typeface="Cambria Math" panose="02040503050406030204" pitchFamily="18" charset="0"/>
                          </a:rPr>
                          <m:t>𝑥</m:t>
                        </m:r>
                      </m:e>
                      <m:sub>
                        <m:r>
                          <a:rPr lang="en-US" altLang="ko-KR" sz="2000" i="1" smtClean="0">
                            <a:solidFill>
                              <a:prstClr val="black"/>
                            </a:solidFill>
                            <a:latin typeface="Cambria Math" panose="02040503050406030204" pitchFamily="18" charset="0"/>
                          </a:rPr>
                          <m:t>2</m:t>
                        </m:r>
                      </m:sub>
                    </m:sSub>
                    <m:r>
                      <a:rPr lang="en-US" altLang="ko-KR" sz="2000" i="1" smtClean="0">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smtClean="0">
                            <a:solidFill>
                              <a:prstClr val="black"/>
                            </a:solidFill>
                            <a:latin typeface="Cambria Math" panose="02040503050406030204" pitchFamily="18" charset="0"/>
                          </a:rPr>
                          <m:t>𝑦</m:t>
                        </m:r>
                      </m:e>
                      <m:sub>
                        <m:r>
                          <a:rPr lang="en-US" altLang="ko-KR" sz="2000" i="1">
                            <a:solidFill>
                              <a:prstClr val="black"/>
                            </a:solidFill>
                            <a:latin typeface="Cambria Math" panose="02040503050406030204" pitchFamily="18" charset="0"/>
                          </a:rPr>
                          <m:t>2</m:t>
                        </m:r>
                      </m:sub>
                    </m:sSub>
                    <m:r>
                      <a:rPr lang="en-US" altLang="ko-KR" sz="2000" i="1" smtClean="0">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smtClean="0">
                            <a:solidFill>
                              <a:prstClr val="black"/>
                            </a:solidFill>
                            <a:latin typeface="Cambria Math" panose="02040503050406030204" pitchFamily="18" charset="0"/>
                          </a:rPr>
                          <m:t>𝑤</m:t>
                        </m:r>
                      </m:e>
                      <m:sub>
                        <m:r>
                          <a:rPr lang="en-US" altLang="ko-KR" sz="2000" i="1">
                            <a:solidFill>
                              <a:prstClr val="black"/>
                            </a:solidFill>
                            <a:latin typeface="Cambria Math" panose="02040503050406030204" pitchFamily="18" charset="0"/>
                          </a:rPr>
                          <m:t>2</m:t>
                        </m:r>
                      </m:sub>
                    </m:sSub>
                    <m:r>
                      <a:rPr lang="en-US" altLang="ko-KR" sz="2000" i="1" smtClean="0">
                        <a:solidFill>
                          <a:prstClr val="black"/>
                        </a:solidFill>
                        <a:latin typeface="Cambria Math" panose="02040503050406030204" pitchFamily="18" charset="0"/>
                      </a:rPr>
                      <m:t>,</m:t>
                    </m:r>
                    <m:sSub>
                      <m:sSubPr>
                        <m:ctrlPr>
                          <a:rPr lang="en-US" altLang="ko-KR" sz="2000" i="1">
                            <a:solidFill>
                              <a:prstClr val="black"/>
                            </a:solidFill>
                            <a:latin typeface="Cambria Math" panose="02040503050406030204" pitchFamily="18" charset="0"/>
                          </a:rPr>
                        </m:ctrlPr>
                      </m:sSubPr>
                      <m:e>
                        <m:r>
                          <a:rPr lang="en-US" altLang="ko-KR" sz="2000" i="1" smtClean="0">
                            <a:solidFill>
                              <a:prstClr val="black"/>
                            </a:solidFill>
                            <a:latin typeface="Cambria Math" panose="02040503050406030204" pitchFamily="18" charset="0"/>
                          </a:rPr>
                          <m:t>h</m:t>
                        </m:r>
                      </m:e>
                      <m:sub>
                        <m:r>
                          <a:rPr lang="en-US" altLang="ko-KR" sz="2000" i="1">
                            <a:solidFill>
                              <a:prstClr val="black"/>
                            </a:solidFill>
                            <a:latin typeface="Cambria Math" panose="02040503050406030204" pitchFamily="18" charset="0"/>
                          </a:rPr>
                          <m:t>2</m:t>
                        </m:r>
                      </m:sub>
                    </m:sSub>
                  </m:oMath>
                </a14:m>
                <a:r>
                  <a:rPr lang="en-US" altLang="ko-KR" sz="2000" dirty="0" smtClean="0">
                    <a:solidFill>
                      <a:prstClr val="black"/>
                    </a:solidFill>
                  </a:rPr>
                  <a:t>) -&gt; Person</a:t>
                </a:r>
              </a:p>
              <a:p>
                <a:pPr lvl="1" latinLnBrk="0"/>
                <a:endParaRPr lang="en-US" altLang="ko-KR" sz="2000" dirty="0" smtClean="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3873" y="2287518"/>
                <a:ext cx="3738572" cy="2923877"/>
              </a:xfrm>
              <a:prstGeom prst="rect">
                <a:avLst/>
              </a:prstGeom>
              <a:blipFill rotWithShape="0">
                <a:blip r:embed="rId2"/>
                <a:stretch>
                  <a:fillRect/>
                </a:stretch>
              </a:blipFill>
              <a:ln>
                <a:solidFill>
                  <a:schemeClr val="accent1"/>
                </a:solidFill>
              </a:ln>
            </p:spPr>
            <p:txBody>
              <a:bodyPr/>
              <a:lstStyle/>
              <a:p>
                <a:r>
                  <a:rPr lang="ko-KR" altLang="en-US">
                    <a:noFill/>
                  </a:rPr>
                  <a:t> </a:t>
                </a:r>
              </a:p>
            </p:txBody>
          </p:sp>
        </mc:Fallback>
      </mc:AlternateContent>
      <p:sp>
        <p:nvSpPr>
          <p:cNvPr id="10" name="Rectangle 9"/>
          <p:cNvSpPr/>
          <p:nvPr/>
        </p:nvSpPr>
        <p:spPr>
          <a:xfrm>
            <a:off x="9508231" y="1110096"/>
            <a:ext cx="955134" cy="461665"/>
          </a:xfrm>
          <a:prstGeom prst="rect">
            <a:avLst/>
          </a:prstGeom>
        </p:spPr>
        <p:txBody>
          <a:bodyPr wrap="none">
            <a:spAutoFit/>
          </a:bodyPr>
          <a:lstStyle/>
          <a:p>
            <a:pPr algn="ctr" latinLnBrk="0"/>
            <a:r>
              <a:rPr lang="en-US" altLang="ko-KR" sz="2400" dirty="0" smtClean="0">
                <a:solidFill>
                  <a:prstClr val="black"/>
                </a:solidFill>
              </a:rPr>
              <a:t>Result</a:t>
            </a:r>
            <a:endParaRPr lang="en-US" altLang="ko-KR" sz="2400" dirty="0">
              <a:solidFill>
                <a:prstClr val="black"/>
              </a:solidFill>
            </a:endParaRPr>
          </a:p>
        </p:txBody>
      </p:sp>
      <p:sp>
        <p:nvSpPr>
          <p:cNvPr id="13" name="Right Arrow 12"/>
          <p:cNvSpPr/>
          <p:nvPr/>
        </p:nvSpPr>
        <p:spPr>
          <a:xfrm>
            <a:off x="7900119" y="3934123"/>
            <a:ext cx="483032" cy="695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solidFill>
                <a:prstClr val="white"/>
              </a:solidFill>
            </a:endParaRPr>
          </a:p>
        </p:txBody>
      </p:sp>
      <p:sp>
        <p:nvSpPr>
          <p:cNvPr id="12" name="Rectangle 9"/>
          <p:cNvSpPr/>
          <p:nvPr/>
        </p:nvSpPr>
        <p:spPr>
          <a:xfrm>
            <a:off x="5131072" y="1110095"/>
            <a:ext cx="1471621" cy="461665"/>
          </a:xfrm>
          <a:prstGeom prst="rect">
            <a:avLst/>
          </a:prstGeom>
        </p:spPr>
        <p:txBody>
          <a:bodyPr wrap="none">
            <a:spAutoFit/>
          </a:bodyPr>
          <a:lstStyle/>
          <a:p>
            <a:pPr algn="ctr" latinLnBrk="0"/>
            <a:r>
              <a:rPr lang="en-US" altLang="ko-KR" sz="2400" dirty="0" smtClean="0">
                <a:solidFill>
                  <a:prstClr val="black"/>
                </a:solidFill>
              </a:rPr>
              <a:t>Input data</a:t>
            </a:r>
            <a:endParaRPr lang="en-US" altLang="ko-KR" sz="2400" dirty="0">
              <a:solidFill>
                <a:prstClr val="black"/>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775" y="1989988"/>
            <a:ext cx="3228072" cy="4384257"/>
          </a:xfrm>
          <a:prstGeom prst="rect">
            <a:avLst/>
          </a:prstGeom>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l="32105" t="12136" r="29483" b="11205"/>
          <a:stretch/>
        </p:blipFill>
        <p:spPr>
          <a:xfrm>
            <a:off x="8581471" y="1989987"/>
            <a:ext cx="3228072" cy="4384257"/>
          </a:xfrm>
          <a:prstGeom prst="rect">
            <a:avLst/>
          </a:prstGeom>
        </p:spPr>
      </p:pic>
      <p:sp>
        <p:nvSpPr>
          <p:cNvPr id="9" name="Title 1"/>
          <p:cNvSpPr>
            <a:spLocks noGrp="1"/>
          </p:cNvSpPr>
          <p:nvPr>
            <p:ph type="title"/>
          </p:nvPr>
        </p:nvSpPr>
        <p:spPr>
          <a:xfrm>
            <a:off x="838200" y="365125"/>
            <a:ext cx="10515600" cy="695325"/>
          </a:xfrm>
        </p:spPr>
        <p:txBody>
          <a:bodyPr>
            <a:normAutofit/>
          </a:bodyPr>
          <a:lstStyle/>
          <a:p>
            <a:r>
              <a:rPr lang="en-US" altLang="ko-KR" sz="3600" dirty="0" smtClean="0"/>
              <a:t>Object detection </a:t>
            </a:r>
            <a:endParaRPr lang="ko-KR" altLang="en-US" sz="3600" dirty="0"/>
          </a:p>
        </p:txBody>
      </p:sp>
    </p:spTree>
    <p:extLst>
      <p:ext uri="{BB962C8B-B14F-4D97-AF65-F5344CB8AC3E}">
        <p14:creationId xmlns:p14="http://schemas.microsoft.com/office/powerpoint/2010/main" val="2135069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5235" y="2391777"/>
            <a:ext cx="4014994" cy="2308324"/>
          </a:xfrm>
          <a:prstGeom prst="rect">
            <a:avLst/>
          </a:prstGeom>
          <a:noFill/>
          <a:ln>
            <a:solidFill>
              <a:schemeClr val="accent1"/>
            </a:solidFill>
          </a:ln>
        </p:spPr>
        <p:txBody>
          <a:bodyPr wrap="square" rtlCol="0">
            <a:spAutoFit/>
          </a:bodyPr>
          <a:lstStyle/>
          <a:p>
            <a:pPr lvl="1" latinLnBrk="0"/>
            <a:r>
              <a:rPr lang="en-US" altLang="ko-KR" sz="2400" dirty="0" smtClean="0">
                <a:solidFill>
                  <a:prstClr val="black"/>
                </a:solidFill>
              </a:rPr>
              <a:t> </a:t>
            </a:r>
            <a:endParaRPr lang="en-US" altLang="ko-KR" sz="2400" dirty="0" smtClean="0">
              <a:solidFill>
                <a:prstClr val="black"/>
              </a:solidFill>
            </a:endParaRPr>
          </a:p>
          <a:p>
            <a:pPr marL="285750" indent="-285750" latinLnBrk="0">
              <a:buFont typeface="Wingdings" panose="05000000000000000000" pitchFamily="2" charset="2"/>
              <a:buChar char="ü"/>
            </a:pPr>
            <a:r>
              <a:rPr lang="en-US" altLang="ko-KR" sz="2000" dirty="0" smtClean="0">
                <a:solidFill>
                  <a:prstClr val="black"/>
                </a:solidFill>
              </a:rPr>
              <a:t>Classification task</a:t>
            </a:r>
          </a:p>
          <a:p>
            <a:pPr lvl="1" latinLnBrk="0"/>
            <a:r>
              <a:rPr lang="en-US" altLang="ko-KR" sz="2000" dirty="0" smtClean="0">
                <a:solidFill>
                  <a:prstClr val="black"/>
                </a:solidFill>
              </a:rPr>
              <a:t>Label -&gt; Class</a:t>
            </a:r>
          </a:p>
          <a:p>
            <a:pPr marL="285750" indent="-285750" latinLnBrk="0">
              <a:buFont typeface="Wingdings" panose="05000000000000000000" pitchFamily="2" charset="2"/>
              <a:buChar char="ü"/>
            </a:pPr>
            <a:endParaRPr lang="en-US" altLang="ko-KR" sz="2000" dirty="0" smtClean="0">
              <a:solidFill>
                <a:prstClr val="black"/>
              </a:solidFill>
            </a:endParaRPr>
          </a:p>
          <a:p>
            <a:pPr marL="285750" indent="-285750" latinLnBrk="0">
              <a:buFont typeface="Wingdings" panose="05000000000000000000" pitchFamily="2" charset="2"/>
              <a:buChar char="ü"/>
            </a:pPr>
            <a:r>
              <a:rPr lang="en-US" altLang="ko-KR" sz="2000" dirty="0" smtClean="0">
                <a:solidFill>
                  <a:prstClr val="black"/>
                </a:solidFill>
              </a:rPr>
              <a:t>Object Detection task</a:t>
            </a:r>
          </a:p>
          <a:p>
            <a:pPr lvl="1" latinLnBrk="0"/>
            <a:r>
              <a:rPr lang="en-US" altLang="ko-KR" sz="2000" dirty="0">
                <a:solidFill>
                  <a:prstClr val="black"/>
                </a:solidFill>
              </a:rPr>
              <a:t>Label -&gt; Class + Bounding </a:t>
            </a:r>
            <a:r>
              <a:rPr lang="en-US" altLang="ko-KR" sz="2000" dirty="0" smtClean="0">
                <a:solidFill>
                  <a:prstClr val="black"/>
                </a:solidFill>
              </a:rPr>
              <a:t>box</a:t>
            </a:r>
          </a:p>
          <a:p>
            <a:pPr marL="285750" indent="-285750" latinLnBrk="0">
              <a:buFont typeface="Wingdings" panose="05000000000000000000" pitchFamily="2" charset="2"/>
              <a:buChar char="ü"/>
            </a:pPr>
            <a:endParaRPr lang="en-US" altLang="ko-KR" sz="2000" dirty="0" smtClean="0">
              <a:solidFill>
                <a:prstClr val="black"/>
              </a:solidFill>
            </a:endParaRPr>
          </a:p>
        </p:txBody>
      </p:sp>
      <p:pic>
        <p:nvPicPr>
          <p:cNvPr id="2" name="그림 1"/>
          <p:cNvPicPr>
            <a:picLocks noChangeAspect="1"/>
          </p:cNvPicPr>
          <p:nvPr/>
        </p:nvPicPr>
        <p:blipFill rotWithShape="1">
          <a:blip r:embed="rId2"/>
          <a:srcRect l="61081" t="4973" r="15541" b="18702"/>
          <a:stretch/>
        </p:blipFill>
        <p:spPr>
          <a:xfrm>
            <a:off x="5033224" y="1714444"/>
            <a:ext cx="3526547" cy="3597892"/>
          </a:xfrm>
          <a:prstGeom prst="rect">
            <a:avLst/>
          </a:prstGeom>
        </p:spPr>
      </p:pic>
      <p:pic>
        <p:nvPicPr>
          <p:cNvPr id="3" name="그림 2"/>
          <p:cNvPicPr>
            <a:picLocks noChangeAspect="1"/>
          </p:cNvPicPr>
          <p:nvPr/>
        </p:nvPicPr>
        <p:blipFill rotWithShape="1">
          <a:blip r:embed="rId3"/>
          <a:srcRect l="51486" t="8000" r="38446" b="47892"/>
          <a:stretch/>
        </p:blipFill>
        <p:spPr>
          <a:xfrm>
            <a:off x="8962766" y="1714444"/>
            <a:ext cx="2627872" cy="3597892"/>
          </a:xfrm>
          <a:prstGeom prst="rect">
            <a:avLst/>
          </a:prstGeom>
        </p:spPr>
      </p:pic>
      <p:sp>
        <p:nvSpPr>
          <p:cNvPr id="7" name="Title 1"/>
          <p:cNvSpPr>
            <a:spLocks noGrp="1"/>
          </p:cNvSpPr>
          <p:nvPr>
            <p:ph type="title"/>
          </p:nvPr>
        </p:nvSpPr>
        <p:spPr>
          <a:xfrm>
            <a:off x="838200" y="365125"/>
            <a:ext cx="10515600" cy="695325"/>
          </a:xfrm>
        </p:spPr>
        <p:txBody>
          <a:bodyPr>
            <a:normAutofit/>
          </a:bodyPr>
          <a:lstStyle/>
          <a:p>
            <a:r>
              <a:rPr lang="en-US" altLang="ko-KR" sz="3600" dirty="0" smtClean="0"/>
              <a:t>Object detection </a:t>
            </a:r>
            <a:endParaRPr lang="ko-KR" altLang="en-US" sz="3600" dirty="0"/>
          </a:p>
        </p:txBody>
      </p:sp>
    </p:spTree>
    <p:extLst>
      <p:ext uri="{BB962C8B-B14F-4D97-AF65-F5344CB8AC3E}">
        <p14:creationId xmlns:p14="http://schemas.microsoft.com/office/powerpoint/2010/main" val="3028751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6435" y="1714444"/>
            <a:ext cx="4761256" cy="3231654"/>
          </a:xfrm>
          <a:prstGeom prst="rect">
            <a:avLst/>
          </a:prstGeom>
          <a:noFill/>
          <a:ln>
            <a:solidFill>
              <a:schemeClr val="accent1"/>
            </a:solidFill>
          </a:ln>
        </p:spPr>
        <p:txBody>
          <a:bodyPr wrap="square" rtlCol="0">
            <a:spAutoFit/>
          </a:bodyPr>
          <a:lstStyle/>
          <a:p>
            <a:pPr lvl="1" latinLnBrk="0"/>
            <a:r>
              <a:rPr lang="en-US" altLang="ko-KR" sz="2400" dirty="0" smtClean="0">
                <a:solidFill>
                  <a:prstClr val="black"/>
                </a:solidFill>
              </a:rPr>
              <a:t> </a:t>
            </a:r>
          </a:p>
          <a:p>
            <a:pPr marL="285750" indent="-285750" latinLnBrk="0">
              <a:buFont typeface="Wingdings" panose="05000000000000000000" pitchFamily="2" charset="2"/>
              <a:buChar char="ü"/>
            </a:pPr>
            <a:r>
              <a:rPr lang="en-US" altLang="ko-KR" sz="2000" dirty="0" smtClean="0">
                <a:solidFill>
                  <a:prstClr val="black"/>
                </a:solidFill>
              </a:rPr>
              <a:t>R-CNN </a:t>
            </a:r>
            <a:r>
              <a:rPr lang="ko-KR" altLang="en-US" sz="2000" dirty="0" smtClean="0">
                <a:solidFill>
                  <a:prstClr val="black"/>
                </a:solidFill>
              </a:rPr>
              <a:t>계열</a:t>
            </a:r>
            <a:r>
              <a:rPr lang="en-US" altLang="ko-KR" sz="2000" dirty="0">
                <a:solidFill>
                  <a:prstClr val="black"/>
                </a:solidFill>
              </a:rPr>
              <a:t> </a:t>
            </a:r>
            <a:r>
              <a:rPr lang="en-US" altLang="ko-KR" sz="2000" dirty="0" smtClean="0">
                <a:solidFill>
                  <a:prstClr val="black"/>
                </a:solidFill>
              </a:rPr>
              <a:t>– R-CNN, Fast R-CNN, </a:t>
            </a:r>
          </a:p>
          <a:p>
            <a:pPr latinLnBrk="0"/>
            <a:r>
              <a:rPr lang="en-US" altLang="ko-KR" sz="2000" dirty="0">
                <a:solidFill>
                  <a:prstClr val="black"/>
                </a:solidFill>
              </a:rPr>
              <a:t>	</a:t>
            </a:r>
            <a:r>
              <a:rPr lang="en-US" altLang="ko-KR" sz="2000" dirty="0" smtClean="0">
                <a:solidFill>
                  <a:prstClr val="black"/>
                </a:solidFill>
              </a:rPr>
              <a:t>	Faster R-CNN, …</a:t>
            </a:r>
          </a:p>
          <a:p>
            <a:pPr latinLnBrk="0"/>
            <a:r>
              <a:rPr lang="en-US" altLang="ko-KR" sz="2000" dirty="0" smtClean="0">
                <a:solidFill>
                  <a:prstClr val="black"/>
                </a:solidFill>
              </a:rPr>
              <a:t>( Class</a:t>
            </a:r>
            <a:r>
              <a:rPr lang="ko-KR" altLang="en-US" sz="2000" dirty="0" smtClean="0">
                <a:solidFill>
                  <a:prstClr val="black"/>
                </a:solidFill>
              </a:rPr>
              <a:t>와 </a:t>
            </a:r>
            <a:r>
              <a:rPr lang="en-US" altLang="ko-KR" sz="2000" dirty="0" smtClean="0">
                <a:solidFill>
                  <a:prstClr val="black"/>
                </a:solidFill>
              </a:rPr>
              <a:t>Bounding box</a:t>
            </a:r>
            <a:r>
              <a:rPr lang="ko-KR" altLang="en-US" sz="2000" dirty="0" smtClean="0">
                <a:solidFill>
                  <a:prstClr val="black"/>
                </a:solidFill>
              </a:rPr>
              <a:t>를 따로 계산 </a:t>
            </a:r>
            <a:r>
              <a:rPr lang="en-US" altLang="ko-KR" sz="2000" dirty="0" smtClean="0">
                <a:solidFill>
                  <a:prstClr val="black"/>
                </a:solidFill>
              </a:rPr>
              <a:t>)</a:t>
            </a:r>
          </a:p>
          <a:p>
            <a:pPr marL="285750" indent="-285750" latinLnBrk="0">
              <a:buFont typeface="Wingdings" panose="05000000000000000000" pitchFamily="2" charset="2"/>
              <a:buChar char="ü"/>
            </a:pPr>
            <a:endParaRPr lang="en-US" altLang="ko-KR" sz="2000" dirty="0" smtClean="0">
              <a:solidFill>
                <a:prstClr val="black"/>
              </a:solidFill>
            </a:endParaRPr>
          </a:p>
          <a:p>
            <a:pPr marL="285750" indent="-285750" latinLnBrk="0">
              <a:buFont typeface="Wingdings" panose="05000000000000000000" pitchFamily="2" charset="2"/>
              <a:buChar char="ü"/>
            </a:pPr>
            <a:r>
              <a:rPr lang="en-US" altLang="ko-KR" sz="2000" dirty="0" smtClean="0">
                <a:solidFill>
                  <a:prstClr val="black"/>
                </a:solidFill>
              </a:rPr>
              <a:t>Single-shot </a:t>
            </a:r>
            <a:r>
              <a:rPr lang="ko-KR" altLang="en-US" sz="2000" dirty="0" smtClean="0">
                <a:solidFill>
                  <a:prstClr val="black"/>
                </a:solidFill>
              </a:rPr>
              <a:t>계열</a:t>
            </a:r>
            <a:r>
              <a:rPr lang="en-US" altLang="ko-KR" sz="2000" dirty="0" smtClean="0">
                <a:solidFill>
                  <a:prstClr val="black"/>
                </a:solidFill>
              </a:rPr>
              <a:t> – SSD, YOLO, …</a:t>
            </a:r>
          </a:p>
          <a:p>
            <a:pPr latinLnBrk="0"/>
            <a:r>
              <a:rPr lang="en-US" altLang="ko-KR" sz="2000" dirty="0" smtClean="0">
                <a:solidFill>
                  <a:prstClr val="black"/>
                </a:solidFill>
              </a:rPr>
              <a:t>( Class</a:t>
            </a:r>
            <a:r>
              <a:rPr lang="ko-KR" altLang="en-US" sz="2000" dirty="0" smtClean="0">
                <a:solidFill>
                  <a:prstClr val="black"/>
                </a:solidFill>
              </a:rPr>
              <a:t>와 </a:t>
            </a:r>
            <a:r>
              <a:rPr lang="en-US" altLang="ko-KR" sz="2000" dirty="0" smtClean="0">
                <a:solidFill>
                  <a:prstClr val="black"/>
                </a:solidFill>
              </a:rPr>
              <a:t>Bounding box</a:t>
            </a:r>
            <a:r>
              <a:rPr lang="ko-KR" altLang="en-US" sz="2000" dirty="0" smtClean="0">
                <a:solidFill>
                  <a:prstClr val="black"/>
                </a:solidFill>
              </a:rPr>
              <a:t>를 한번에 계산 </a:t>
            </a:r>
            <a:r>
              <a:rPr lang="en-US" altLang="ko-KR" sz="2000" dirty="0" smtClean="0">
                <a:solidFill>
                  <a:prstClr val="black"/>
                </a:solidFill>
              </a:rPr>
              <a:t>)</a:t>
            </a:r>
          </a:p>
          <a:p>
            <a:pPr marL="285750" indent="-285750" latinLnBrk="0">
              <a:buFont typeface="Wingdings" panose="05000000000000000000" pitchFamily="2" charset="2"/>
              <a:buChar char="ü"/>
            </a:pPr>
            <a:endParaRPr lang="en-US" altLang="ko-KR" sz="2000" dirty="0" smtClean="0">
              <a:solidFill>
                <a:prstClr val="black"/>
              </a:solidFill>
            </a:endParaRPr>
          </a:p>
          <a:p>
            <a:pPr marL="285750" indent="-285750" latinLnBrk="0">
              <a:buFont typeface="Wingdings" panose="05000000000000000000" pitchFamily="2" charset="2"/>
              <a:buChar char="ü"/>
            </a:pPr>
            <a:r>
              <a:rPr lang="en-US" altLang="ko-KR" sz="2000" dirty="0" smtClean="0">
                <a:solidFill>
                  <a:prstClr val="black"/>
                </a:solidFill>
              </a:rPr>
              <a:t>Accuracy vs Speed tradeoff</a:t>
            </a:r>
          </a:p>
          <a:p>
            <a:pPr marL="285750" indent="-285750" latinLnBrk="0">
              <a:buFont typeface="Wingdings" panose="05000000000000000000" pitchFamily="2" charset="2"/>
              <a:buChar char="ü"/>
            </a:pPr>
            <a:endParaRPr lang="en-US" altLang="ko-KR" sz="2000" dirty="0" smtClean="0">
              <a:solidFill>
                <a:prstClr val="black"/>
              </a:solidFill>
            </a:endParaRPr>
          </a:p>
        </p:txBody>
      </p:sp>
      <p:pic>
        <p:nvPicPr>
          <p:cNvPr id="2" name="그림 1"/>
          <p:cNvPicPr>
            <a:picLocks noChangeAspect="1"/>
          </p:cNvPicPr>
          <p:nvPr/>
        </p:nvPicPr>
        <p:blipFill rotWithShape="1">
          <a:blip r:embed="rId2"/>
          <a:srcRect l="54662" t="19027" r="25135" b="15243"/>
          <a:stretch/>
        </p:blipFill>
        <p:spPr>
          <a:xfrm>
            <a:off x="6943614" y="673456"/>
            <a:ext cx="2789222" cy="2835863"/>
          </a:xfrm>
          <a:prstGeom prst="rect">
            <a:avLst/>
          </a:prstGeom>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3007" y="3660090"/>
            <a:ext cx="4891504" cy="2910445"/>
          </a:xfrm>
          <a:prstGeom prst="rect">
            <a:avLst/>
          </a:prstGeom>
        </p:spPr>
      </p:pic>
      <p:sp>
        <p:nvSpPr>
          <p:cNvPr id="10" name="TextBox 9"/>
          <p:cNvSpPr txBox="1"/>
          <p:nvPr/>
        </p:nvSpPr>
        <p:spPr>
          <a:xfrm>
            <a:off x="10539527" y="6570535"/>
            <a:ext cx="2270204" cy="307777"/>
          </a:xfrm>
          <a:prstGeom prst="rect">
            <a:avLst/>
          </a:prstGeom>
          <a:noFill/>
        </p:spPr>
        <p:txBody>
          <a:bodyPr wrap="square" rtlCol="0">
            <a:spAutoFit/>
          </a:bodyPr>
          <a:lstStyle/>
          <a:p>
            <a:pPr latinLnBrk="0"/>
            <a:r>
              <a:rPr lang="en-US" altLang="ko-KR" sz="700" dirty="0" smtClean="0">
                <a:solidFill>
                  <a:prstClr val="black"/>
                </a:solidFill>
              </a:rPr>
              <a:t>Source: </a:t>
            </a:r>
            <a:r>
              <a:rPr lang="en-US" altLang="ko-KR" sz="700" dirty="0" smtClean="0">
                <a:solidFill>
                  <a:prstClr val="black"/>
                </a:solidFill>
                <a:hlinkClick r:id="rId4"/>
              </a:rPr>
              <a:t>https</a:t>
            </a:r>
            <a:r>
              <a:rPr lang="en-US" altLang="ko-KR" sz="700" dirty="0">
                <a:solidFill>
                  <a:prstClr val="black"/>
                </a:solidFill>
                <a:hlinkClick r:id="rId4"/>
              </a:rPr>
              <a:t>://</a:t>
            </a:r>
            <a:r>
              <a:rPr lang="en-US" altLang="ko-KR" sz="700" dirty="0" smtClean="0">
                <a:solidFill>
                  <a:prstClr val="black"/>
                </a:solidFill>
                <a:hlinkClick r:id="rId4"/>
              </a:rPr>
              <a:t>arxiv.org/abs/1506.01497</a:t>
            </a:r>
            <a:endParaRPr lang="en-US" altLang="ko-KR" sz="700" dirty="0" smtClean="0">
              <a:solidFill>
                <a:prstClr val="black"/>
              </a:solidFill>
            </a:endParaRPr>
          </a:p>
          <a:p>
            <a:pPr latinLnBrk="0"/>
            <a:r>
              <a:rPr lang="en-US" altLang="ko-KR" sz="700" dirty="0" smtClean="0">
                <a:solidFill>
                  <a:prstClr val="black"/>
                </a:solidFill>
              </a:rPr>
              <a:t>               </a:t>
            </a:r>
            <a:r>
              <a:rPr lang="en-US" altLang="ko-KR" sz="700" dirty="0" smtClean="0">
                <a:solidFill>
                  <a:prstClr val="black"/>
                </a:solidFill>
                <a:hlinkClick r:id="rId5"/>
              </a:rPr>
              <a:t>https</a:t>
            </a:r>
            <a:r>
              <a:rPr lang="en-US" altLang="ko-KR" sz="700" dirty="0">
                <a:solidFill>
                  <a:prstClr val="black"/>
                </a:solidFill>
                <a:hlinkClick r:id="rId5"/>
              </a:rPr>
              <a:t>://</a:t>
            </a:r>
            <a:r>
              <a:rPr lang="en-US" altLang="ko-KR" sz="700" dirty="0" smtClean="0">
                <a:solidFill>
                  <a:prstClr val="black"/>
                </a:solidFill>
                <a:hlinkClick r:id="rId5"/>
              </a:rPr>
              <a:t>arxiv.org/abs/1611.10012</a:t>
            </a:r>
            <a:endParaRPr lang="en-US" altLang="ko-KR" sz="700" dirty="0">
              <a:solidFill>
                <a:prstClr val="black"/>
              </a:solidFill>
            </a:endParaRPr>
          </a:p>
        </p:txBody>
      </p:sp>
      <p:sp>
        <p:nvSpPr>
          <p:cNvPr id="8" name="Title 1"/>
          <p:cNvSpPr>
            <a:spLocks noGrp="1"/>
          </p:cNvSpPr>
          <p:nvPr>
            <p:ph type="title"/>
          </p:nvPr>
        </p:nvSpPr>
        <p:spPr>
          <a:xfrm>
            <a:off x="838200" y="365125"/>
            <a:ext cx="10515600" cy="695325"/>
          </a:xfrm>
        </p:spPr>
        <p:txBody>
          <a:bodyPr>
            <a:normAutofit/>
          </a:bodyPr>
          <a:lstStyle/>
          <a:p>
            <a:r>
              <a:rPr lang="en-US" altLang="ko-KR" sz="3600" dirty="0" smtClean="0"/>
              <a:t>Object detection </a:t>
            </a:r>
            <a:endParaRPr lang="ko-KR" altLang="en-US" sz="3600" dirty="0"/>
          </a:p>
        </p:txBody>
      </p:sp>
    </p:spTree>
    <p:extLst>
      <p:ext uri="{BB962C8B-B14F-4D97-AF65-F5344CB8AC3E}">
        <p14:creationId xmlns:p14="http://schemas.microsoft.com/office/powerpoint/2010/main" val="1562254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477360" y="1389240"/>
            <a:ext cx="3422880" cy="2651400"/>
          </a:xfrm>
          <a:prstGeom prst="rect">
            <a:avLst/>
          </a:prstGeom>
          <a:noFill/>
          <a:ln>
            <a:solidFill>
              <a:srgbClr val="5B9BD5"/>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0070C0"/>
                </a:solidFill>
                <a:uFill>
                  <a:solidFill>
                    <a:srgbClr val="FFFFFF"/>
                  </a:solidFill>
                </a:uFill>
                <a:latin typeface="Calibri"/>
              </a:rPr>
              <a:t>3. 학습 &amp; 테스트</a:t>
            </a:r>
            <a:endParaRPr lang="en-US" sz="1800" b="0" strike="noStrike" spc="-1">
              <a:solidFill>
                <a:srgbClr val="000000"/>
              </a:solidFill>
              <a:uFill>
                <a:solidFill>
                  <a:srgbClr val="FFFFFF"/>
                </a:solidFill>
              </a:uFill>
              <a:latin typeface="Arial"/>
            </a:endParaRPr>
          </a:p>
          <a:p>
            <a:pPr marL="457200">
              <a:lnSpc>
                <a:spcPct val="100000"/>
              </a:lnSpc>
            </a:pPr>
            <a:r>
              <a:rPr lang="en-US" sz="2400" b="0" strike="noStrike" spc="-1">
                <a:solidFill>
                  <a:srgbClr val="000000"/>
                </a:solidFill>
                <a:uFill>
                  <a:solidFill>
                    <a:srgbClr val="FFFFFF"/>
                  </a:solidFill>
                </a:uFill>
                <a:latin typeface="Calibri"/>
              </a:rPr>
              <a:t> </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학습  </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모델만들기</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테스트</a:t>
            </a:r>
            <a:endParaRPr lang="en-US" sz="1800" b="0" strike="noStrike" spc="-1">
              <a:solidFill>
                <a:srgbClr val="000000"/>
              </a:solidFill>
              <a:uFill>
                <a:solidFill>
                  <a:srgbClr val="FFFFFF"/>
                </a:solidFill>
              </a:uFill>
              <a:latin typeface="Arial"/>
            </a:endParaRPr>
          </a:p>
          <a:p>
            <a:pPr marL="743040" lvl="1"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최적화  </a:t>
            </a: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marL="457200">
              <a:lnSpc>
                <a:spcPct val="100000"/>
              </a:lnSpc>
            </a:pPr>
            <a:r>
              <a:rPr lang="en-US" sz="2000" b="1" strike="noStrike" spc="-1">
                <a:solidFill>
                  <a:srgbClr val="000000"/>
                </a:solidFill>
                <a:uFill>
                  <a:solidFill>
                    <a:srgbClr val="FFFFFF"/>
                  </a:solidFill>
                </a:uFill>
                <a:latin typeface="Calibri"/>
              </a:rPr>
              <a:t>가중치값 생성</a:t>
            </a:r>
            <a:endParaRPr lang="en-US" sz="1800" b="0" strike="noStrike" spc="-1">
              <a:solidFill>
                <a:srgbClr val="000000"/>
              </a:solidFill>
              <a:uFill>
                <a:solidFill>
                  <a:srgbClr val="FFFFFF"/>
                </a:solidFill>
              </a:uFill>
              <a:latin typeface="Arial"/>
            </a:endParaRPr>
          </a:p>
        </p:txBody>
      </p:sp>
      <p:sp>
        <p:nvSpPr>
          <p:cNvPr id="178" name="CustomShape 2"/>
          <p:cNvSpPr/>
          <p:nvPr/>
        </p:nvSpPr>
        <p:spPr>
          <a:xfrm rot="5400000">
            <a:off x="8535600" y="3057840"/>
            <a:ext cx="4524840" cy="1187640"/>
          </a:xfrm>
          <a:prstGeom prst="rect">
            <a:avLst/>
          </a:prstGeom>
          <a:solidFill>
            <a:srgbClr val="E2F0D9"/>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r>
              <a:rPr lang="en-US" sz="2400" b="0" strike="noStrike" spc="-1">
                <a:solidFill>
                  <a:srgbClr val="0070C0"/>
                </a:solidFill>
                <a:uFill>
                  <a:solidFill>
                    <a:srgbClr val="FFFFFF"/>
                  </a:solidFill>
                </a:uFill>
                <a:latin typeface="Calibri"/>
              </a:rPr>
              <a:t>모델,   가중치값</a:t>
            </a: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p:txBody>
      </p:sp>
      <p:pic>
        <p:nvPicPr>
          <p:cNvPr id="179" name="Picture 3"/>
          <p:cNvPicPr/>
          <p:nvPr/>
        </p:nvPicPr>
        <p:blipFill>
          <a:blip r:embed="rId3"/>
          <a:stretch/>
        </p:blipFill>
        <p:spPr>
          <a:xfrm>
            <a:off x="4602600" y="786240"/>
            <a:ext cx="5181120" cy="5691240"/>
          </a:xfrm>
          <a:prstGeom prst="rect">
            <a:avLst/>
          </a:prstGeom>
          <a:ln>
            <a:noFill/>
          </a:ln>
        </p:spPr>
      </p:pic>
      <p:pic>
        <p:nvPicPr>
          <p:cNvPr id="180" name="Picture 6"/>
          <p:cNvPicPr/>
          <p:nvPr/>
        </p:nvPicPr>
        <p:blipFill>
          <a:blip r:embed="rId4"/>
          <a:stretch/>
        </p:blipFill>
        <p:spPr>
          <a:xfrm>
            <a:off x="4535280" y="2538720"/>
            <a:ext cx="2974320" cy="685080"/>
          </a:xfrm>
          <a:prstGeom prst="rect">
            <a:avLst/>
          </a:prstGeom>
          <a:ln>
            <a:noFill/>
          </a:ln>
        </p:spPr>
      </p:pic>
      <p:sp>
        <p:nvSpPr>
          <p:cNvPr id="181" name="CustomShape 3"/>
          <p:cNvSpPr/>
          <p:nvPr/>
        </p:nvSpPr>
        <p:spPr>
          <a:xfrm>
            <a:off x="9714240" y="3652200"/>
            <a:ext cx="482760" cy="6955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82" name="CustomShape 4"/>
          <p:cNvSpPr/>
          <p:nvPr/>
        </p:nvSpPr>
        <p:spPr>
          <a:xfrm>
            <a:off x="6671880" y="4833720"/>
            <a:ext cx="1915200" cy="1605960"/>
          </a:xfrm>
          <a:prstGeom prst="roundRect">
            <a:avLst>
              <a:gd name="adj" fmla="val 16667"/>
            </a:avLst>
          </a:prstGeom>
          <a:solidFill>
            <a:srgbClr val="FFFFFF"/>
          </a:solidFill>
          <a:ln w="12600">
            <a:solidFill>
              <a:srgbClr val="FFFFFF"/>
            </a:solidFill>
            <a:miter/>
          </a:ln>
        </p:spPr>
        <p:style>
          <a:lnRef idx="0">
            <a:scrgbClr r="0" g="0" b="0"/>
          </a:lnRef>
          <a:fillRef idx="0">
            <a:scrgbClr r="0" g="0" b="0"/>
          </a:fillRef>
          <a:effectRef idx="0">
            <a:scrgbClr r="0" g="0" b="0"/>
          </a:effectRef>
          <a:fontRef idx="minor"/>
        </p:style>
      </p:sp>
      <p:pic>
        <p:nvPicPr>
          <p:cNvPr id="183" name="Picture 7"/>
          <p:cNvPicPr/>
          <p:nvPr/>
        </p:nvPicPr>
        <p:blipFill>
          <a:blip r:embed="rId5"/>
          <a:stretch/>
        </p:blipFill>
        <p:spPr>
          <a:xfrm>
            <a:off x="564120" y="5476320"/>
            <a:ext cx="2346480" cy="1212480"/>
          </a:xfrm>
          <a:prstGeom prst="rect">
            <a:avLst/>
          </a:prstGeom>
          <a:ln>
            <a:noFill/>
          </a:ln>
        </p:spPr>
      </p:pic>
      <p:pic>
        <p:nvPicPr>
          <p:cNvPr id="184" name="Picture 11"/>
          <p:cNvPicPr/>
          <p:nvPr/>
        </p:nvPicPr>
        <p:blipFill>
          <a:blip r:embed="rId6"/>
          <a:stretch/>
        </p:blipFill>
        <p:spPr>
          <a:xfrm>
            <a:off x="6289200" y="5476320"/>
            <a:ext cx="3238200" cy="1334160"/>
          </a:xfrm>
          <a:prstGeom prst="rect">
            <a:avLst/>
          </a:prstGeom>
          <a:ln>
            <a:noFill/>
          </a:ln>
        </p:spPr>
      </p:pic>
      <p:pic>
        <p:nvPicPr>
          <p:cNvPr id="185" name="Picture 12"/>
          <p:cNvPicPr/>
          <p:nvPr/>
        </p:nvPicPr>
        <p:blipFill>
          <a:blip r:embed="rId7"/>
          <a:stretch/>
        </p:blipFill>
        <p:spPr>
          <a:xfrm>
            <a:off x="3075840" y="5367600"/>
            <a:ext cx="3042000" cy="1429920"/>
          </a:xfrm>
          <a:prstGeom prst="rect">
            <a:avLst/>
          </a:prstGeom>
          <a:ln>
            <a:noFill/>
          </a:ln>
        </p:spPr>
      </p:pic>
      <p:sp>
        <p:nvSpPr>
          <p:cNvPr id="186" name="CustomShape 5"/>
          <p:cNvSpPr/>
          <p:nvPr/>
        </p:nvSpPr>
        <p:spPr>
          <a:xfrm>
            <a:off x="6032520" y="4725720"/>
            <a:ext cx="3430080" cy="912600"/>
          </a:xfrm>
          <a:prstGeom prst="rect">
            <a:avLst/>
          </a:prstGeom>
          <a:solidFill>
            <a:srgbClr val="C5E0B4"/>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000000"/>
                </a:solidFill>
                <a:uFill>
                  <a:solidFill>
                    <a:srgbClr val="FFFFFF"/>
                  </a:solidFill>
                </a:uFill>
                <a:latin typeface="Calibri"/>
              </a:rPr>
              <a:t>Convolution, Pooling,  </a:t>
            </a:r>
            <a:endParaRPr lang="en-US" sz="1800" b="0" strike="noStrike" spc="-1">
              <a:solidFill>
                <a:srgbClr val="000000"/>
              </a:solidFill>
              <a:uFill>
                <a:solidFill>
                  <a:srgbClr val="FFFFFF"/>
                </a:solidFill>
              </a:uFill>
              <a:latin typeface="Arial"/>
            </a:endParaRPr>
          </a:p>
          <a:p>
            <a:pPr algn="ctr">
              <a:lnSpc>
                <a:spcPct val="100000"/>
              </a:lnSpc>
            </a:pPr>
            <a:r>
              <a:rPr lang="en-US" sz="1800" b="0" strike="noStrike" spc="-1">
                <a:solidFill>
                  <a:srgbClr val="000000"/>
                </a:solidFill>
                <a:uFill>
                  <a:solidFill>
                    <a:srgbClr val="FFFFFF"/>
                  </a:solidFill>
                </a:uFill>
                <a:latin typeface="Calibri"/>
              </a:rPr>
              <a:t>Softmax,  fully-connected NN</a:t>
            </a:r>
            <a:endParaRPr lang="en-US" sz="1800" b="0" strike="noStrike" spc="-1">
              <a:solidFill>
                <a:srgbClr val="000000"/>
              </a:solidFill>
              <a:uFill>
                <a:solidFill>
                  <a:srgbClr val="FFFFFF"/>
                </a:solidFill>
              </a:uFill>
              <a:latin typeface="Arial"/>
            </a:endParaRPr>
          </a:p>
        </p:txBody>
      </p:sp>
      <p:sp>
        <p:nvSpPr>
          <p:cNvPr id="187" name="CustomShape 6"/>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5688360" y="4033800"/>
            <a:ext cx="5953680" cy="261684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89" name="CustomShape 2"/>
          <p:cNvSpPr/>
          <p:nvPr/>
        </p:nvSpPr>
        <p:spPr>
          <a:xfrm>
            <a:off x="5688360" y="914400"/>
            <a:ext cx="5953680" cy="295740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90" name="CustomShape 3"/>
          <p:cNvSpPr/>
          <p:nvPr/>
        </p:nvSpPr>
        <p:spPr>
          <a:xfrm>
            <a:off x="276480" y="1789920"/>
            <a:ext cx="4789440" cy="3747960"/>
          </a:xfrm>
          <a:prstGeom prst="rect">
            <a:avLst/>
          </a:prstGeom>
          <a:noFill/>
          <a:ln>
            <a:solidFill>
              <a:srgbClr val="5B9BD5"/>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0070C0"/>
                </a:solidFill>
                <a:uFill>
                  <a:solidFill>
                    <a:srgbClr val="FFFFFF"/>
                  </a:solidFill>
                </a:uFill>
                <a:latin typeface="Calibri"/>
              </a:rPr>
              <a:t>4. 추론</a:t>
            </a: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a:p>
            <a:pPr algn="ctr">
              <a:lnSpc>
                <a:spcPct val="100000"/>
              </a:lnSpc>
            </a:pPr>
            <a:endParaRPr lang="en-US" sz="1800" b="0" strike="noStrike" spc="-1">
              <a:solidFill>
                <a:srgbClr val="000000"/>
              </a:solidFill>
              <a:uFill>
                <a:solidFill>
                  <a:srgbClr val="FFFFFF"/>
                </a:solidFill>
              </a:uFill>
              <a:latin typeface="Arial"/>
            </a:endParaRPr>
          </a:p>
        </p:txBody>
      </p:sp>
      <p:sp>
        <p:nvSpPr>
          <p:cNvPr id="191" name="CustomShape 4"/>
          <p:cNvSpPr/>
          <p:nvPr/>
        </p:nvSpPr>
        <p:spPr>
          <a:xfrm>
            <a:off x="7469640" y="1158480"/>
            <a:ext cx="2480760" cy="364680"/>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rPr>
              <a:t>Image Classification</a:t>
            </a:r>
            <a:endParaRPr lang="en-US" sz="1800" b="0" strike="noStrike" spc="-1">
              <a:solidFill>
                <a:srgbClr val="000000"/>
              </a:solidFill>
              <a:uFill>
                <a:solidFill>
                  <a:srgbClr val="FFFFFF"/>
                </a:solidFill>
              </a:uFill>
              <a:latin typeface="Arial"/>
            </a:endParaRPr>
          </a:p>
        </p:txBody>
      </p:sp>
      <p:pic>
        <p:nvPicPr>
          <p:cNvPr id="192" name="Picture 7"/>
          <p:cNvPicPr/>
          <p:nvPr/>
        </p:nvPicPr>
        <p:blipFill>
          <a:blip r:embed="rId2"/>
          <a:stretch/>
        </p:blipFill>
        <p:spPr>
          <a:xfrm>
            <a:off x="6635160" y="1846080"/>
            <a:ext cx="628920" cy="601560"/>
          </a:xfrm>
          <a:prstGeom prst="rect">
            <a:avLst/>
          </a:prstGeom>
          <a:ln>
            <a:noFill/>
          </a:ln>
        </p:spPr>
      </p:pic>
      <p:sp>
        <p:nvSpPr>
          <p:cNvPr id="193" name="CustomShape 5"/>
          <p:cNvSpPr/>
          <p:nvPr/>
        </p:nvSpPr>
        <p:spPr>
          <a:xfrm>
            <a:off x="7837560" y="2204280"/>
            <a:ext cx="1551240" cy="84492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추론</a:t>
            </a:r>
            <a:endParaRPr lang="en-US" sz="1800" b="0" strike="noStrike" spc="-1">
              <a:solidFill>
                <a:srgbClr val="000000"/>
              </a:solidFill>
              <a:uFill>
                <a:solidFill>
                  <a:srgbClr val="FFFFFF"/>
                </a:solidFill>
              </a:uFill>
              <a:latin typeface="Arial"/>
            </a:endParaRPr>
          </a:p>
          <a:p>
            <a:pPr algn="ctr">
              <a:lnSpc>
                <a:spcPct val="100000"/>
              </a:lnSpc>
            </a:pPr>
            <a:r>
              <a:rPr lang="en-US" sz="1800" b="0" strike="noStrike" spc="-1">
                <a:solidFill>
                  <a:srgbClr val="FFFFFF"/>
                </a:solidFill>
                <a:uFill>
                  <a:solidFill>
                    <a:srgbClr val="FFFFFF"/>
                  </a:solidFill>
                </a:uFill>
                <a:latin typeface="Calibri"/>
              </a:rPr>
              <a:t>Inference</a:t>
            </a:r>
            <a:endParaRPr lang="en-US" sz="1800" b="0" strike="noStrike" spc="-1">
              <a:solidFill>
                <a:srgbClr val="000000"/>
              </a:solidFill>
              <a:uFill>
                <a:solidFill>
                  <a:srgbClr val="FFFFFF"/>
                </a:solidFill>
              </a:uFill>
              <a:latin typeface="Arial"/>
            </a:endParaRPr>
          </a:p>
        </p:txBody>
      </p:sp>
      <p:pic>
        <p:nvPicPr>
          <p:cNvPr id="194" name="Picture 9"/>
          <p:cNvPicPr/>
          <p:nvPr/>
        </p:nvPicPr>
        <p:blipFill>
          <a:blip r:embed="rId3"/>
          <a:stretch/>
        </p:blipFill>
        <p:spPr>
          <a:xfrm>
            <a:off x="6635520" y="2805840"/>
            <a:ext cx="628920" cy="772560"/>
          </a:xfrm>
          <a:prstGeom prst="rect">
            <a:avLst/>
          </a:prstGeom>
          <a:ln>
            <a:noFill/>
          </a:ln>
        </p:spPr>
      </p:pic>
      <p:sp>
        <p:nvSpPr>
          <p:cNvPr id="195" name="CustomShape 6"/>
          <p:cNvSpPr/>
          <p:nvPr/>
        </p:nvSpPr>
        <p:spPr>
          <a:xfrm>
            <a:off x="7408440" y="2448000"/>
            <a:ext cx="284760" cy="357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96" name="CustomShape 7"/>
          <p:cNvSpPr/>
          <p:nvPr/>
        </p:nvSpPr>
        <p:spPr>
          <a:xfrm>
            <a:off x="9532800" y="2448000"/>
            <a:ext cx="284760" cy="357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197" name="CustomShape 8"/>
          <p:cNvSpPr/>
          <p:nvPr/>
        </p:nvSpPr>
        <p:spPr>
          <a:xfrm>
            <a:off x="9736560" y="2303640"/>
            <a:ext cx="13647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가위?, 보?</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rPr>
              <a:t>(분류)</a:t>
            </a:r>
            <a:endParaRPr lang="en-US" sz="1800" b="0" strike="noStrike" spc="-1">
              <a:solidFill>
                <a:srgbClr val="000000"/>
              </a:solidFill>
              <a:uFill>
                <a:solidFill>
                  <a:srgbClr val="FFFFFF"/>
                </a:solidFill>
              </a:uFill>
              <a:latin typeface="Arial"/>
            </a:endParaRPr>
          </a:p>
        </p:txBody>
      </p:sp>
      <p:sp>
        <p:nvSpPr>
          <p:cNvPr id="198" name="CustomShape 9"/>
          <p:cNvSpPr/>
          <p:nvPr/>
        </p:nvSpPr>
        <p:spPr>
          <a:xfrm>
            <a:off x="7666200" y="4263840"/>
            <a:ext cx="2107440" cy="364680"/>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rPr>
              <a:t>Object Detection</a:t>
            </a:r>
            <a:endParaRPr lang="en-US" sz="1800" b="0" strike="noStrike" spc="-1">
              <a:solidFill>
                <a:srgbClr val="000000"/>
              </a:solidFill>
              <a:uFill>
                <a:solidFill>
                  <a:srgbClr val="FFFFFF"/>
                </a:solidFill>
              </a:uFill>
              <a:latin typeface="Arial"/>
            </a:endParaRPr>
          </a:p>
        </p:txBody>
      </p:sp>
      <p:pic>
        <p:nvPicPr>
          <p:cNvPr id="199" name="Picture 14"/>
          <p:cNvPicPr/>
          <p:nvPr/>
        </p:nvPicPr>
        <p:blipFill>
          <a:blip r:embed="rId4"/>
          <a:stretch/>
        </p:blipFill>
        <p:spPr>
          <a:xfrm>
            <a:off x="10068480" y="5006160"/>
            <a:ext cx="1456920" cy="1476000"/>
          </a:xfrm>
          <a:prstGeom prst="rect">
            <a:avLst/>
          </a:prstGeom>
          <a:ln>
            <a:noFill/>
          </a:ln>
        </p:spPr>
      </p:pic>
      <p:sp>
        <p:nvSpPr>
          <p:cNvPr id="200" name="CustomShape 10"/>
          <p:cNvSpPr/>
          <p:nvPr/>
        </p:nvSpPr>
        <p:spPr>
          <a:xfrm>
            <a:off x="7944120" y="5372640"/>
            <a:ext cx="1551240" cy="84492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추론</a:t>
            </a:r>
            <a:endParaRPr lang="en-US" sz="1800" b="0" strike="noStrike" spc="-1">
              <a:solidFill>
                <a:srgbClr val="000000"/>
              </a:solidFill>
              <a:uFill>
                <a:solidFill>
                  <a:srgbClr val="FFFFFF"/>
                </a:solidFill>
              </a:uFill>
              <a:latin typeface="Arial"/>
            </a:endParaRPr>
          </a:p>
          <a:p>
            <a:pPr algn="ctr">
              <a:lnSpc>
                <a:spcPct val="100000"/>
              </a:lnSpc>
            </a:pPr>
            <a:r>
              <a:rPr lang="en-US" sz="1800" b="0" strike="noStrike" spc="-1">
                <a:solidFill>
                  <a:srgbClr val="FFFFFF"/>
                </a:solidFill>
                <a:uFill>
                  <a:solidFill>
                    <a:srgbClr val="FFFFFF"/>
                  </a:solidFill>
                </a:uFill>
                <a:latin typeface="Calibri"/>
              </a:rPr>
              <a:t>Inference</a:t>
            </a:r>
            <a:endParaRPr lang="en-US" sz="1800" b="0" strike="noStrike" spc="-1">
              <a:solidFill>
                <a:srgbClr val="000000"/>
              </a:solidFill>
              <a:uFill>
                <a:solidFill>
                  <a:srgbClr val="FFFFFF"/>
                </a:solidFill>
              </a:uFill>
              <a:latin typeface="Arial"/>
            </a:endParaRPr>
          </a:p>
        </p:txBody>
      </p:sp>
      <p:sp>
        <p:nvSpPr>
          <p:cNvPr id="201" name="CustomShape 11"/>
          <p:cNvSpPr/>
          <p:nvPr/>
        </p:nvSpPr>
        <p:spPr>
          <a:xfrm>
            <a:off x="7515000" y="5616360"/>
            <a:ext cx="284760" cy="357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02" name="CustomShape 12"/>
          <p:cNvSpPr/>
          <p:nvPr/>
        </p:nvSpPr>
        <p:spPr>
          <a:xfrm>
            <a:off x="9639360" y="5616360"/>
            <a:ext cx="284760" cy="357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pic>
        <p:nvPicPr>
          <p:cNvPr id="203" name="Picture 18"/>
          <p:cNvPicPr/>
          <p:nvPr/>
        </p:nvPicPr>
        <p:blipFill>
          <a:blip r:embed="rId5"/>
          <a:stretch/>
        </p:blipFill>
        <p:spPr>
          <a:xfrm>
            <a:off x="5881320" y="5056920"/>
            <a:ext cx="1456920" cy="1476000"/>
          </a:xfrm>
          <a:prstGeom prst="rect">
            <a:avLst/>
          </a:prstGeom>
          <a:ln>
            <a:noFill/>
          </a:ln>
        </p:spPr>
      </p:pic>
      <p:pic>
        <p:nvPicPr>
          <p:cNvPr id="204" name="Picture 1"/>
          <p:cNvPicPr/>
          <p:nvPr/>
        </p:nvPicPr>
        <p:blipFill>
          <a:blip r:embed="rId6"/>
          <a:stretch/>
        </p:blipFill>
        <p:spPr>
          <a:xfrm>
            <a:off x="358200" y="2913840"/>
            <a:ext cx="4642920" cy="2469960"/>
          </a:xfrm>
          <a:prstGeom prst="rect">
            <a:avLst/>
          </a:prstGeom>
          <a:ln>
            <a:noFill/>
          </a:ln>
        </p:spPr>
      </p:pic>
      <p:sp>
        <p:nvSpPr>
          <p:cNvPr id="205" name="CustomShape 13"/>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9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5"/>
          <p:cNvPicPr/>
          <p:nvPr/>
        </p:nvPicPr>
        <p:blipFill>
          <a:blip r:embed="rId2"/>
          <a:stretch/>
        </p:blipFill>
        <p:spPr>
          <a:xfrm>
            <a:off x="0" y="5103360"/>
            <a:ext cx="12191760" cy="1778760"/>
          </a:xfrm>
          <a:prstGeom prst="rect">
            <a:avLst/>
          </a:prstGeom>
          <a:ln>
            <a:noFill/>
          </a:ln>
        </p:spPr>
      </p:pic>
      <p:sp>
        <p:nvSpPr>
          <p:cNvPr id="207" name="CustomShape 1"/>
          <p:cNvSpPr/>
          <p:nvPr/>
        </p:nvSpPr>
        <p:spPr>
          <a:xfrm>
            <a:off x="4339080" y="851040"/>
            <a:ext cx="1501920" cy="74196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FFFFFF"/>
                </a:solidFill>
                <a:uFill>
                  <a:solidFill>
                    <a:srgbClr val="FFFFFF"/>
                  </a:solidFill>
                </a:uFill>
                <a:latin typeface="Calibri"/>
              </a:rPr>
              <a:t>Labels</a:t>
            </a:r>
            <a:endParaRPr lang="en-US" sz="1800" b="0" strike="noStrike" spc="-1">
              <a:solidFill>
                <a:srgbClr val="000000"/>
              </a:solidFill>
              <a:uFill>
                <a:solidFill>
                  <a:srgbClr val="FFFFFF"/>
                </a:solidFill>
              </a:uFill>
              <a:latin typeface="Arial"/>
            </a:endParaRPr>
          </a:p>
        </p:txBody>
      </p:sp>
      <p:sp>
        <p:nvSpPr>
          <p:cNvPr id="208" name="CustomShape 2"/>
          <p:cNvSpPr/>
          <p:nvPr/>
        </p:nvSpPr>
        <p:spPr>
          <a:xfrm>
            <a:off x="4558680" y="2366280"/>
            <a:ext cx="2457720" cy="100908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추론 (Inference)</a:t>
            </a:r>
            <a:endParaRPr lang="en-US" sz="1800" b="0" strike="noStrike" spc="-1">
              <a:solidFill>
                <a:srgbClr val="000000"/>
              </a:solidFill>
              <a:uFill>
                <a:solidFill>
                  <a:srgbClr val="FFFFFF"/>
                </a:solidFill>
              </a:uFill>
              <a:latin typeface="Arial"/>
            </a:endParaRPr>
          </a:p>
        </p:txBody>
      </p:sp>
      <p:sp>
        <p:nvSpPr>
          <p:cNvPr id="209" name="CustomShape 3"/>
          <p:cNvSpPr/>
          <p:nvPr/>
        </p:nvSpPr>
        <p:spPr>
          <a:xfrm>
            <a:off x="4339080" y="1215360"/>
            <a:ext cx="1501920" cy="74196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Network 모델</a:t>
            </a:r>
            <a:endParaRPr lang="en-US" sz="1800" b="0" strike="noStrike" spc="-1">
              <a:solidFill>
                <a:srgbClr val="000000"/>
              </a:solidFill>
              <a:uFill>
                <a:solidFill>
                  <a:srgbClr val="FFFFFF"/>
                </a:solidFill>
              </a:uFill>
              <a:latin typeface="Arial"/>
            </a:endParaRPr>
          </a:p>
        </p:txBody>
      </p:sp>
      <p:sp>
        <p:nvSpPr>
          <p:cNvPr id="210" name="CustomShape 4"/>
          <p:cNvSpPr/>
          <p:nvPr/>
        </p:nvSpPr>
        <p:spPr>
          <a:xfrm>
            <a:off x="5694120" y="1175400"/>
            <a:ext cx="1501920" cy="741960"/>
          </a:xfrm>
          <a:prstGeom prst="ellipse">
            <a:avLst/>
          </a:prstGeom>
          <a:solidFill>
            <a:srgbClr val="ED7D31"/>
          </a:solidFill>
          <a:ln w="12600">
            <a:solidFill>
              <a:srgbClr val="AF5C2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가중치</a:t>
            </a:r>
            <a:endParaRPr lang="en-US" sz="1800" b="0" strike="noStrike" spc="-1">
              <a:solidFill>
                <a:srgbClr val="000000"/>
              </a:solidFill>
              <a:uFill>
                <a:solidFill>
                  <a:srgbClr val="FFFFFF"/>
                </a:solidFill>
              </a:uFill>
              <a:latin typeface="Arial"/>
            </a:endParaRPr>
          </a:p>
        </p:txBody>
      </p:sp>
      <p:sp>
        <p:nvSpPr>
          <p:cNvPr id="211" name="CustomShape 5"/>
          <p:cNvSpPr/>
          <p:nvPr/>
        </p:nvSpPr>
        <p:spPr>
          <a:xfrm>
            <a:off x="2748960" y="2685600"/>
            <a:ext cx="1284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사용자 입력</a:t>
            </a:r>
            <a:endParaRPr lang="en-US" sz="1800" b="0" strike="noStrike" spc="-1">
              <a:solidFill>
                <a:srgbClr val="000000"/>
              </a:solidFill>
              <a:uFill>
                <a:solidFill>
                  <a:srgbClr val="FFFFFF"/>
                </a:solidFill>
              </a:uFill>
              <a:latin typeface="Arial"/>
            </a:endParaRPr>
          </a:p>
        </p:txBody>
      </p:sp>
      <p:sp>
        <p:nvSpPr>
          <p:cNvPr id="212" name="CustomShape 6"/>
          <p:cNvSpPr/>
          <p:nvPr/>
        </p:nvSpPr>
        <p:spPr>
          <a:xfrm>
            <a:off x="4122720" y="2781360"/>
            <a:ext cx="307800" cy="17784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13" name="CustomShape 7"/>
          <p:cNvSpPr/>
          <p:nvPr/>
        </p:nvSpPr>
        <p:spPr>
          <a:xfrm>
            <a:off x="5030640" y="200808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14" name="CustomShape 8"/>
          <p:cNvSpPr/>
          <p:nvPr/>
        </p:nvSpPr>
        <p:spPr>
          <a:xfrm>
            <a:off x="6348960" y="197856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15" name="CustomShape 9"/>
          <p:cNvSpPr/>
          <p:nvPr/>
        </p:nvSpPr>
        <p:spPr>
          <a:xfrm>
            <a:off x="7156440" y="2829600"/>
            <a:ext cx="533880" cy="22536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16" name="CustomShape 10"/>
          <p:cNvSpPr/>
          <p:nvPr/>
        </p:nvSpPr>
        <p:spPr>
          <a:xfrm>
            <a:off x="7912080" y="2757600"/>
            <a:ext cx="601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결과</a:t>
            </a:r>
            <a:endParaRPr lang="en-US" sz="1800" b="0" strike="noStrike" spc="-1">
              <a:solidFill>
                <a:srgbClr val="000000"/>
              </a:solidFill>
              <a:uFill>
                <a:solidFill>
                  <a:srgbClr val="FFFFFF"/>
                </a:solidFill>
              </a:uFill>
              <a:latin typeface="Arial"/>
            </a:endParaRPr>
          </a:p>
        </p:txBody>
      </p:sp>
      <p:sp>
        <p:nvSpPr>
          <p:cNvPr id="217" name="CustomShape 11"/>
          <p:cNvSpPr/>
          <p:nvPr/>
        </p:nvSpPr>
        <p:spPr>
          <a:xfrm>
            <a:off x="510840" y="5229000"/>
            <a:ext cx="11452320" cy="107856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000" b="1" strike="noStrike" spc="-1">
                <a:solidFill>
                  <a:srgbClr val="FFFFFF"/>
                </a:solidFill>
                <a:uFill>
                  <a:solidFill>
                    <a:srgbClr val="FFFFFF"/>
                  </a:solidFill>
                </a:uFill>
                <a:latin typeface="Calibri Light"/>
              </a:rPr>
              <a:t>Open </a:t>
            </a:r>
            <a:r>
              <a:rPr lang="en-US" sz="5400" b="1" strike="noStrike" spc="-1">
                <a:solidFill>
                  <a:srgbClr val="FFFFFF"/>
                </a:solidFill>
                <a:uFill>
                  <a:solidFill>
                    <a:srgbClr val="FFFFFF"/>
                  </a:solidFill>
                </a:uFill>
                <a:latin typeface="Arial Black"/>
              </a:rPr>
              <a:t>V</a:t>
            </a:r>
            <a:r>
              <a:rPr lang="en-US" sz="3200" b="0" strike="noStrike" spc="-1">
                <a:solidFill>
                  <a:srgbClr val="FFFFFF"/>
                </a:solidFill>
                <a:uFill>
                  <a:solidFill>
                    <a:srgbClr val="FFFFFF"/>
                  </a:solidFill>
                </a:uFill>
                <a:latin typeface="Calibri Light"/>
              </a:rPr>
              <a:t>isual</a:t>
            </a:r>
            <a:r>
              <a:rPr lang="en-US" sz="2400" b="0" strike="noStrike" spc="-1">
                <a:solidFill>
                  <a:srgbClr val="FFFFFF"/>
                </a:solidFill>
                <a:uFill>
                  <a:solidFill>
                    <a:srgbClr val="FFFFFF"/>
                  </a:solidFill>
                </a:uFill>
                <a:latin typeface="Calibri Light"/>
              </a:rPr>
              <a:t> </a:t>
            </a:r>
            <a:r>
              <a:rPr lang="en-US" sz="6600" b="1" strike="noStrike" spc="-1">
                <a:solidFill>
                  <a:srgbClr val="FFFFFF"/>
                </a:solidFill>
                <a:uFill>
                  <a:solidFill>
                    <a:srgbClr val="FFFFFF"/>
                  </a:solidFill>
                </a:uFill>
                <a:latin typeface="Arial Black"/>
              </a:rPr>
              <a:t>I</a:t>
            </a:r>
            <a:r>
              <a:rPr lang="en-US" sz="3200" b="0" strike="noStrike" spc="-1">
                <a:solidFill>
                  <a:srgbClr val="FFFFFF"/>
                </a:solidFill>
                <a:uFill>
                  <a:solidFill>
                    <a:srgbClr val="FFFFFF"/>
                  </a:solidFill>
                </a:uFill>
                <a:latin typeface="Calibri Light"/>
              </a:rPr>
              <a:t>nference and </a:t>
            </a:r>
            <a:r>
              <a:rPr lang="en-US" sz="6600" b="1" strike="noStrike" spc="-1">
                <a:solidFill>
                  <a:srgbClr val="FFFFFF"/>
                </a:solidFill>
                <a:uFill>
                  <a:solidFill>
                    <a:srgbClr val="FFFFFF"/>
                  </a:solidFill>
                </a:uFill>
                <a:latin typeface="Arial Black"/>
              </a:rPr>
              <a:t>N</a:t>
            </a:r>
            <a:r>
              <a:rPr lang="en-US" sz="3200" b="0" strike="noStrike" spc="-1">
                <a:solidFill>
                  <a:srgbClr val="FFFFFF"/>
                </a:solidFill>
                <a:uFill>
                  <a:solidFill>
                    <a:srgbClr val="FFFFFF"/>
                  </a:solidFill>
                </a:uFill>
                <a:latin typeface="Calibri Light"/>
              </a:rPr>
              <a:t>eural Network </a:t>
            </a:r>
            <a:r>
              <a:rPr lang="en-US" sz="5400" b="1" strike="noStrike" spc="-1">
                <a:solidFill>
                  <a:srgbClr val="FFFFFF"/>
                </a:solidFill>
                <a:uFill>
                  <a:solidFill>
                    <a:srgbClr val="FFFFFF"/>
                  </a:solidFill>
                </a:uFill>
                <a:latin typeface="Arial Black"/>
              </a:rPr>
              <a:t>O</a:t>
            </a:r>
            <a:r>
              <a:rPr lang="en-US" sz="3200" b="0" strike="noStrike" spc="-1">
                <a:solidFill>
                  <a:srgbClr val="FFFFFF"/>
                </a:solidFill>
                <a:uFill>
                  <a:solidFill>
                    <a:srgbClr val="FFFFFF"/>
                  </a:solidFill>
                </a:uFill>
                <a:latin typeface="Calibri Light"/>
              </a:rPr>
              <a:t>ptimization</a:t>
            </a:r>
            <a:endParaRPr lang="en-US" sz="1800" b="0" strike="noStrike" spc="-1">
              <a:solidFill>
                <a:srgbClr val="000000"/>
              </a:solidFill>
              <a:uFill>
                <a:solidFill>
                  <a:srgbClr val="FFFFFF"/>
                </a:solidFill>
              </a:uFill>
              <a:latin typeface="Arial"/>
            </a:endParaRPr>
          </a:p>
        </p:txBody>
      </p:sp>
      <p:sp>
        <p:nvSpPr>
          <p:cNvPr id="218" name="CustomShape 12"/>
          <p:cNvSpPr/>
          <p:nvPr/>
        </p:nvSpPr>
        <p:spPr>
          <a:xfrm rot="10800000">
            <a:off x="6081120" y="4326840"/>
            <a:ext cx="586800" cy="6825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19" name="CustomShape 13"/>
          <p:cNvSpPr/>
          <p:nvPr/>
        </p:nvSpPr>
        <p:spPr>
          <a:xfrm>
            <a:off x="1888200" y="1257120"/>
            <a:ext cx="1694880" cy="1026360"/>
          </a:xfrm>
          <a:prstGeom prst="cloudCallout">
            <a:avLst>
              <a:gd name="adj1" fmla="val 34324"/>
              <a:gd name="adj2" fmla="val 75604"/>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000000"/>
                </a:solidFill>
                <a:uFill>
                  <a:solidFill>
                    <a:srgbClr val="FFFFFF"/>
                  </a:solidFill>
                </a:uFill>
                <a:latin typeface="Calibri"/>
              </a:rPr>
              <a:t>OpenCV ?</a:t>
            </a:r>
            <a:endParaRPr lang="en-US" sz="1800" b="0" strike="noStrike" spc="-1">
              <a:solidFill>
                <a:srgbClr val="000000"/>
              </a:solidFill>
              <a:uFill>
                <a:solidFill>
                  <a:srgbClr val="FFFFFF"/>
                </a:solidFill>
              </a:uFill>
              <a:latin typeface="Arial"/>
            </a:endParaRPr>
          </a:p>
        </p:txBody>
      </p:sp>
      <p:sp>
        <p:nvSpPr>
          <p:cNvPr id="220" name="CustomShape 14"/>
          <p:cNvSpPr/>
          <p:nvPr/>
        </p:nvSpPr>
        <p:spPr>
          <a:xfrm>
            <a:off x="8396280" y="1257120"/>
            <a:ext cx="1694880" cy="1026360"/>
          </a:xfrm>
          <a:prstGeom prst="cloudCallout">
            <a:avLst>
              <a:gd name="adj1" fmla="val -64241"/>
              <a:gd name="adj2" fmla="val 80552"/>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000000"/>
                </a:solidFill>
                <a:uFill>
                  <a:solidFill>
                    <a:srgbClr val="FFFFFF"/>
                  </a:solidFill>
                </a:uFill>
                <a:latin typeface="Calibri"/>
              </a:rPr>
              <a:t>OpenCV ?</a:t>
            </a:r>
            <a:endParaRPr lang="en-US" sz="1800" b="0" strike="noStrike" spc="-1">
              <a:solidFill>
                <a:srgbClr val="000000"/>
              </a:solidFill>
              <a:uFill>
                <a:solidFill>
                  <a:srgbClr val="FFFFFF"/>
                </a:solidFill>
              </a:uFill>
              <a:latin typeface="Arial"/>
            </a:endParaRPr>
          </a:p>
        </p:txBody>
      </p:sp>
      <p:sp>
        <p:nvSpPr>
          <p:cNvPr id="221" name="CustomShape 15"/>
          <p:cNvSpPr/>
          <p:nvPr/>
        </p:nvSpPr>
        <p:spPr>
          <a:xfrm>
            <a:off x="8020800" y="3606480"/>
            <a:ext cx="2324520" cy="1026360"/>
          </a:xfrm>
          <a:prstGeom prst="cloudCallout">
            <a:avLst>
              <a:gd name="adj1" fmla="val -90271"/>
              <a:gd name="adj2" fmla="val -62393"/>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000000"/>
                </a:solidFill>
                <a:uFill>
                  <a:solidFill>
                    <a:srgbClr val="FFFFFF"/>
                  </a:solidFill>
                </a:uFill>
                <a:latin typeface="Calibri"/>
              </a:rPr>
              <a:t>Caffe ?</a:t>
            </a:r>
            <a:endParaRPr lang="en-US" sz="1800" b="0" strike="noStrike" spc="-1">
              <a:solidFill>
                <a:srgbClr val="000000"/>
              </a:solidFill>
              <a:uFill>
                <a:solidFill>
                  <a:srgbClr val="FFFFFF"/>
                </a:solidFill>
              </a:uFill>
              <a:latin typeface="Arial"/>
            </a:endParaRPr>
          </a:p>
          <a:p>
            <a:pPr algn="ctr">
              <a:lnSpc>
                <a:spcPct val="100000"/>
              </a:lnSpc>
            </a:pPr>
            <a:r>
              <a:rPr lang="en-US" sz="1800" b="0" strike="noStrike" spc="-1">
                <a:solidFill>
                  <a:srgbClr val="000000"/>
                </a:solidFill>
                <a:uFill>
                  <a:solidFill>
                    <a:srgbClr val="FFFFFF"/>
                  </a:solidFill>
                </a:uFill>
                <a:latin typeface="Calibri"/>
              </a:rPr>
              <a:t>Tensorflow?</a:t>
            </a:r>
            <a:endParaRPr lang="en-US" sz="1800" b="0" strike="noStrike" spc="-1">
              <a:solidFill>
                <a:srgbClr val="000000"/>
              </a:solidFill>
              <a:uFill>
                <a:solidFill>
                  <a:srgbClr val="FFFFFF"/>
                </a:solidFill>
              </a:uFill>
              <a:latin typeface="Arial"/>
            </a:endParaRPr>
          </a:p>
        </p:txBody>
      </p:sp>
      <p:sp>
        <p:nvSpPr>
          <p:cNvPr id="222" name="CustomShape 16"/>
          <p:cNvSpPr/>
          <p:nvPr/>
        </p:nvSpPr>
        <p:spPr>
          <a:xfrm>
            <a:off x="2377800" y="6176880"/>
            <a:ext cx="717912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rPr>
              <a:t>영상을 추론하고 신경망을 최적화 하는 도구 모음</a:t>
            </a:r>
            <a:endParaRPr lang="en-US" sz="1800" b="0" strike="noStrike" spc="-1">
              <a:solidFill>
                <a:srgbClr val="000000"/>
              </a:solidFill>
              <a:uFill>
                <a:solidFill>
                  <a:srgbClr val="FFFFFF"/>
                </a:solidFill>
              </a:uFill>
              <a:latin typeface="Arial"/>
            </a:endParaRPr>
          </a:p>
        </p:txBody>
      </p:sp>
      <p:sp>
        <p:nvSpPr>
          <p:cNvPr id="223" name="CustomShape 17"/>
          <p:cNvSpPr/>
          <p:nvPr/>
        </p:nvSpPr>
        <p:spPr>
          <a:xfrm>
            <a:off x="3590640" y="4531320"/>
            <a:ext cx="460980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3200" b="1" strike="noStrike" spc="-1">
                <a:solidFill>
                  <a:srgbClr val="000000"/>
                </a:solidFill>
                <a:uFill>
                  <a:solidFill>
                    <a:srgbClr val="FFFFFF"/>
                  </a:solidFill>
                </a:uFill>
                <a:latin typeface="Arial Black"/>
              </a:rPr>
              <a:t>OpenVINO™ Toolkit</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a:off x="761430" y="1148760"/>
            <a:ext cx="11022420" cy="266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TextShape 1"/>
          <p:cNvSpPr txBox="1"/>
          <p:nvPr/>
        </p:nvSpPr>
        <p:spPr>
          <a:xfrm>
            <a:off x="133920" y="139680"/>
            <a:ext cx="10314720" cy="1024560"/>
          </a:xfrm>
          <a:prstGeom prst="rect">
            <a:avLst/>
          </a:prstGeom>
          <a:noFill/>
          <a:ln>
            <a:noFill/>
          </a:ln>
        </p:spPr>
        <p:txBody>
          <a:bodyPr/>
          <a:lstStyle/>
          <a:p>
            <a:pPr>
              <a:lnSpc>
                <a:spcPct val="100000"/>
              </a:lnSpc>
            </a:pPr>
            <a:r>
              <a:rPr lang="en-US" sz="3600" b="1" strike="noStrike" spc="-1">
                <a:solidFill>
                  <a:srgbClr val="000000"/>
                </a:solidFill>
                <a:uFill>
                  <a:solidFill>
                    <a:srgbClr val="FFFFFF"/>
                  </a:solidFill>
                </a:uFill>
                <a:latin typeface="Arial Black"/>
              </a:rPr>
              <a:t>OpenVINO™ Toolkit 의 구성</a:t>
            </a:r>
            <a:endParaRPr lang="en-US" sz="2800" b="0" strike="noStrike" spc="-1">
              <a:solidFill>
                <a:srgbClr val="000000"/>
              </a:solidFill>
              <a:uFill>
                <a:solidFill>
                  <a:srgbClr val="FFFFFF"/>
                </a:solidFill>
              </a:uFill>
              <a:latin typeface="Calibri"/>
            </a:endParaRPr>
          </a:p>
        </p:txBody>
      </p:sp>
      <p:sp>
        <p:nvSpPr>
          <p:cNvPr id="226" name="CustomShape 3"/>
          <p:cNvSpPr/>
          <p:nvPr/>
        </p:nvSpPr>
        <p:spPr>
          <a:xfrm>
            <a:off x="3993530" y="1754280"/>
            <a:ext cx="2235240" cy="1572120"/>
          </a:xfrm>
          <a:prstGeom prst="ellipse">
            <a:avLst/>
          </a:prstGeom>
          <a:solidFill>
            <a:schemeClr val="bg1">
              <a:lumMod val="75000"/>
            </a:schemeClr>
          </a:solidFill>
          <a:ln w="12600">
            <a:no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dirty="0">
                <a:uFill>
                  <a:solidFill>
                    <a:srgbClr val="FFFFFF"/>
                  </a:solidFill>
                </a:uFill>
                <a:latin typeface="Calibri"/>
              </a:rPr>
              <a:t>Intel </a:t>
            </a:r>
            <a:endParaRPr lang="en-US" sz="2400" b="0" strike="noStrike" spc="-1" dirty="0" smtClean="0">
              <a:uFill>
                <a:solidFill>
                  <a:srgbClr val="FFFFFF"/>
                </a:solidFill>
              </a:uFill>
              <a:latin typeface="Calibri"/>
            </a:endParaRPr>
          </a:p>
          <a:p>
            <a:pPr algn="ctr">
              <a:lnSpc>
                <a:spcPct val="100000"/>
              </a:lnSpc>
            </a:pPr>
            <a:r>
              <a:rPr lang="en-US" sz="2400" b="0" strike="noStrike" spc="-1" dirty="0" err="1" smtClean="0">
                <a:uFill>
                  <a:solidFill>
                    <a:srgbClr val="FFFFFF"/>
                  </a:solidFill>
                </a:uFill>
                <a:latin typeface="Calibri"/>
              </a:rPr>
              <a:t>OpenCV</a:t>
            </a:r>
            <a:endParaRPr lang="en-US" sz="1800" b="0" strike="noStrike" spc="-1" dirty="0">
              <a:uFill>
                <a:solidFill>
                  <a:srgbClr val="FFFFFF"/>
                </a:solidFill>
              </a:uFill>
              <a:latin typeface="Arial"/>
            </a:endParaRPr>
          </a:p>
        </p:txBody>
      </p:sp>
      <p:sp>
        <p:nvSpPr>
          <p:cNvPr id="227" name="CustomShape 4"/>
          <p:cNvSpPr/>
          <p:nvPr/>
        </p:nvSpPr>
        <p:spPr>
          <a:xfrm>
            <a:off x="9152640" y="1754280"/>
            <a:ext cx="2162880" cy="1422720"/>
          </a:xfrm>
          <a:prstGeom prst="ellipse">
            <a:avLst/>
          </a:prstGeom>
          <a:solidFill>
            <a:schemeClr val="bg1">
              <a:lumMod val="75000"/>
            </a:schemeClr>
          </a:solidFill>
          <a:ln w="6480">
            <a:solidFill>
              <a:srgbClr val="A5A5A5"/>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dirty="0">
                <a:solidFill>
                  <a:srgbClr val="000000"/>
                </a:solidFill>
                <a:uFill>
                  <a:solidFill>
                    <a:srgbClr val="FFFFFF"/>
                  </a:solidFill>
                </a:uFill>
                <a:latin typeface="Calibri"/>
              </a:rPr>
              <a:t>Intel </a:t>
            </a:r>
            <a:endParaRPr lang="en-US" sz="2400" b="0" strike="noStrike" spc="-1" dirty="0" smtClean="0">
              <a:solidFill>
                <a:srgbClr val="000000"/>
              </a:solidFill>
              <a:uFill>
                <a:solidFill>
                  <a:srgbClr val="FFFFFF"/>
                </a:solidFill>
              </a:uFill>
              <a:latin typeface="Calibri"/>
            </a:endParaRPr>
          </a:p>
          <a:p>
            <a:pPr algn="ctr">
              <a:lnSpc>
                <a:spcPct val="100000"/>
              </a:lnSpc>
            </a:pPr>
            <a:r>
              <a:rPr lang="en-US" sz="2400" b="0" strike="noStrike" spc="-1" dirty="0" err="1" smtClean="0">
                <a:solidFill>
                  <a:srgbClr val="000000"/>
                </a:solidFill>
                <a:uFill>
                  <a:solidFill>
                    <a:srgbClr val="FFFFFF"/>
                  </a:solidFill>
                </a:uFill>
                <a:latin typeface="Calibri"/>
              </a:rPr>
              <a:t>OpenVX</a:t>
            </a:r>
            <a:endParaRPr lang="en-US" sz="1800" b="0" strike="noStrike" spc="-1" dirty="0">
              <a:solidFill>
                <a:srgbClr val="000000"/>
              </a:solidFill>
              <a:uFill>
                <a:solidFill>
                  <a:srgbClr val="FFFFFF"/>
                </a:solidFill>
              </a:uFill>
              <a:latin typeface="Arial"/>
            </a:endParaRPr>
          </a:p>
        </p:txBody>
      </p:sp>
      <p:sp>
        <p:nvSpPr>
          <p:cNvPr id="228" name="CustomShape 5"/>
          <p:cNvSpPr/>
          <p:nvPr/>
        </p:nvSpPr>
        <p:spPr>
          <a:xfrm>
            <a:off x="6607800" y="1619640"/>
            <a:ext cx="2303640" cy="1706760"/>
          </a:xfrm>
          <a:prstGeom prst="ellipse">
            <a:avLst/>
          </a:prstGeom>
          <a:solidFill>
            <a:schemeClr val="bg1">
              <a:lumMod val="75000"/>
            </a:schemeClr>
          </a:solidFill>
          <a:ln w="6480">
            <a:solidFill>
              <a:srgbClr val="A5A5A5"/>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dirty="0">
                <a:solidFill>
                  <a:srgbClr val="000000"/>
                </a:solidFill>
                <a:uFill>
                  <a:solidFill>
                    <a:srgbClr val="FFFFFF"/>
                  </a:solidFill>
                </a:uFill>
                <a:latin typeface="Calibri"/>
              </a:rPr>
              <a:t>Intel </a:t>
            </a:r>
            <a:endParaRPr lang="en-US" sz="2400" b="0" strike="noStrike" spc="-1" dirty="0" smtClean="0">
              <a:solidFill>
                <a:srgbClr val="000000"/>
              </a:solidFill>
              <a:uFill>
                <a:solidFill>
                  <a:srgbClr val="FFFFFF"/>
                </a:solidFill>
              </a:uFill>
              <a:latin typeface="Calibri"/>
            </a:endParaRPr>
          </a:p>
          <a:p>
            <a:pPr algn="ctr">
              <a:lnSpc>
                <a:spcPct val="100000"/>
              </a:lnSpc>
            </a:pPr>
            <a:r>
              <a:rPr lang="en-US" sz="2400" b="0" strike="noStrike" spc="-1" dirty="0" smtClean="0">
                <a:solidFill>
                  <a:srgbClr val="000000"/>
                </a:solidFill>
                <a:uFill>
                  <a:solidFill>
                    <a:srgbClr val="FFFFFF"/>
                  </a:solidFill>
                </a:uFill>
                <a:latin typeface="Calibri"/>
              </a:rPr>
              <a:t>Media </a:t>
            </a:r>
            <a:r>
              <a:rPr lang="en-US" sz="2400" b="0" strike="noStrike" spc="-1" dirty="0">
                <a:solidFill>
                  <a:srgbClr val="000000"/>
                </a:solidFill>
                <a:uFill>
                  <a:solidFill>
                    <a:srgbClr val="FFFFFF"/>
                  </a:solidFill>
                </a:uFill>
                <a:latin typeface="Calibri"/>
              </a:rPr>
              <a:t>SDK</a:t>
            </a:r>
            <a:endParaRPr lang="en-US" sz="1800" b="0" strike="noStrike" spc="-1" dirty="0">
              <a:solidFill>
                <a:srgbClr val="000000"/>
              </a:solidFill>
              <a:uFill>
                <a:solidFill>
                  <a:srgbClr val="FFFFFF"/>
                </a:solidFill>
              </a:uFill>
              <a:latin typeface="Arial"/>
            </a:endParaRPr>
          </a:p>
        </p:txBody>
      </p:sp>
      <p:sp>
        <p:nvSpPr>
          <p:cNvPr id="229" name="CustomShape 6"/>
          <p:cNvSpPr/>
          <p:nvPr/>
        </p:nvSpPr>
        <p:spPr>
          <a:xfrm>
            <a:off x="1100020" y="1691640"/>
            <a:ext cx="2554920" cy="1634760"/>
          </a:xfrm>
          <a:prstGeom prst="ellipse">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dirty="0">
                <a:solidFill>
                  <a:srgbClr val="FFFFFF"/>
                </a:solidFill>
                <a:uFill>
                  <a:solidFill>
                    <a:srgbClr val="FFFFFF"/>
                  </a:solidFill>
                </a:uFill>
                <a:latin typeface="Calibri"/>
              </a:rPr>
              <a:t>Deep </a:t>
            </a:r>
            <a:endParaRPr lang="en-US" sz="2400" b="0" strike="noStrike" spc="-1" dirty="0" smtClean="0">
              <a:solidFill>
                <a:srgbClr val="FFFFFF"/>
              </a:solidFill>
              <a:uFill>
                <a:solidFill>
                  <a:srgbClr val="FFFFFF"/>
                </a:solidFill>
              </a:uFill>
              <a:latin typeface="Calibri"/>
            </a:endParaRPr>
          </a:p>
          <a:p>
            <a:pPr algn="ctr">
              <a:lnSpc>
                <a:spcPct val="100000"/>
              </a:lnSpc>
            </a:pPr>
            <a:r>
              <a:rPr lang="en-US" sz="2400" b="0" strike="noStrike" spc="-1" dirty="0" smtClean="0">
                <a:solidFill>
                  <a:srgbClr val="FFFFFF"/>
                </a:solidFill>
                <a:uFill>
                  <a:solidFill>
                    <a:srgbClr val="FFFFFF"/>
                  </a:solidFill>
                </a:uFill>
                <a:latin typeface="Calibri"/>
              </a:rPr>
              <a:t>Learning </a:t>
            </a:r>
          </a:p>
          <a:p>
            <a:pPr algn="ctr">
              <a:lnSpc>
                <a:spcPct val="100000"/>
              </a:lnSpc>
            </a:pPr>
            <a:r>
              <a:rPr lang="en-US" sz="2400" b="0" strike="noStrike" spc="-1" dirty="0" smtClean="0">
                <a:solidFill>
                  <a:srgbClr val="FFFFFF"/>
                </a:solidFill>
                <a:uFill>
                  <a:solidFill>
                    <a:srgbClr val="FFFFFF"/>
                  </a:solidFill>
                </a:uFill>
                <a:latin typeface="Calibri"/>
              </a:rPr>
              <a:t>Tool </a:t>
            </a:r>
            <a:r>
              <a:rPr lang="en-US" sz="2400" b="0" strike="noStrike" spc="-1" dirty="0">
                <a:solidFill>
                  <a:srgbClr val="FFFFFF"/>
                </a:solidFill>
                <a:uFill>
                  <a:solidFill>
                    <a:srgbClr val="FFFFFF"/>
                  </a:solidFill>
                </a:uFill>
                <a:latin typeface="Calibri"/>
              </a:rPr>
              <a:t>kit</a:t>
            </a:r>
            <a:endParaRPr lang="en-US" sz="1800" b="0" strike="noStrike" spc="-1" dirty="0">
              <a:solidFill>
                <a:srgbClr val="000000"/>
              </a:solidFill>
              <a:uFill>
                <a:solidFill>
                  <a:srgbClr val="FFFFFF"/>
                </a:solidFill>
              </a:uFill>
              <a:latin typeface="Arial"/>
            </a:endParaRPr>
          </a:p>
        </p:txBody>
      </p:sp>
      <p:sp>
        <p:nvSpPr>
          <p:cNvPr id="230" name="CustomShape 7"/>
          <p:cNvSpPr/>
          <p:nvPr/>
        </p:nvSpPr>
        <p:spPr>
          <a:xfrm>
            <a:off x="905760" y="3975480"/>
            <a:ext cx="105156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u="sng" strike="noStrike" spc="-1" dirty="0">
                <a:solidFill>
                  <a:srgbClr val="000000"/>
                </a:solidFill>
                <a:uFill>
                  <a:solidFill>
                    <a:srgbClr val="FFFFFF"/>
                  </a:solidFill>
                </a:uFill>
                <a:latin typeface="Calibri"/>
              </a:rPr>
              <a:t>Inference Engine</a:t>
            </a:r>
            <a:endParaRPr lang="en-US" sz="1800" b="0" strike="noStrike" spc="-1" dirty="0">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연산</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장치들을</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사용하여</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추론을</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수행한다</a:t>
            </a:r>
            <a:r>
              <a:rPr lang="en-US" sz="18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Library형태로</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제공된다</a:t>
            </a:r>
            <a:r>
              <a:rPr lang="en-US" sz="18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r>
              <a:rPr lang="en-US" sz="1800" b="1" u="sng" strike="noStrike" spc="-1" dirty="0">
                <a:solidFill>
                  <a:srgbClr val="000000"/>
                </a:solidFill>
                <a:uFill>
                  <a:solidFill>
                    <a:srgbClr val="FFFFFF"/>
                  </a:solidFill>
                </a:uFill>
                <a:latin typeface="Calibri"/>
              </a:rPr>
              <a:t>Model Optimizer</a:t>
            </a:r>
            <a:endParaRPr lang="en-US" sz="1800" b="0" strike="noStrike" spc="-1" dirty="0">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lang="en-US" sz="1800" b="0" strike="noStrike" spc="-1" dirty="0" err="1">
                <a:solidFill>
                  <a:srgbClr val="000000"/>
                </a:solidFill>
                <a:uFill>
                  <a:solidFill>
                    <a:srgbClr val="FFFFFF"/>
                  </a:solidFill>
                </a:uFill>
                <a:latin typeface="Calibri"/>
              </a:rPr>
              <a:t>현재</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일반적으로</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사용되고</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있는</a:t>
            </a:r>
            <a:r>
              <a:rPr lang="en-US" sz="1800" b="0" strike="noStrike" spc="-1" dirty="0">
                <a:solidFill>
                  <a:srgbClr val="000000"/>
                </a:solidFill>
                <a:uFill>
                  <a:solidFill>
                    <a:srgbClr val="FFFFFF"/>
                  </a:solidFill>
                </a:uFill>
                <a:latin typeface="Calibri"/>
              </a:rPr>
              <a:t> Deep Learning </a:t>
            </a:r>
            <a:r>
              <a:rPr lang="en-US" sz="1800" b="0" strike="noStrike" spc="-1" dirty="0" err="1">
                <a:solidFill>
                  <a:srgbClr val="000000"/>
                </a:solidFill>
                <a:uFill>
                  <a:solidFill>
                    <a:srgbClr val="FFFFFF"/>
                  </a:solidFill>
                </a:uFill>
                <a:latin typeface="Calibri"/>
              </a:rPr>
              <a:t>Framework의</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결과물을</a:t>
            </a:r>
            <a:r>
              <a:rPr lang="en-US" sz="1800" b="0" strike="noStrike" spc="-1" dirty="0">
                <a:solidFill>
                  <a:srgbClr val="000000"/>
                </a:solidFill>
                <a:uFill>
                  <a:solidFill>
                    <a:srgbClr val="FFFFFF"/>
                  </a:solidFill>
                </a:uFill>
                <a:latin typeface="Calibri"/>
              </a:rPr>
              <a:t> Inference </a:t>
            </a:r>
            <a:r>
              <a:rPr lang="en-US" sz="1800" b="0" strike="noStrike" spc="-1" dirty="0" err="1">
                <a:solidFill>
                  <a:srgbClr val="000000"/>
                </a:solidFill>
                <a:uFill>
                  <a:solidFill>
                    <a:srgbClr val="FFFFFF"/>
                  </a:solidFill>
                </a:uFill>
                <a:latin typeface="Calibri"/>
              </a:rPr>
              <a:t>Engine이</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인식할</a:t>
            </a:r>
            <a:r>
              <a:rPr lang="en-US" sz="1800" b="0" strike="noStrike" spc="-1" dirty="0">
                <a:solidFill>
                  <a:srgbClr val="000000"/>
                </a:solidFill>
                <a:uFill>
                  <a:solidFill>
                    <a:srgbClr val="FFFFFF"/>
                  </a:solidFill>
                </a:uFill>
                <a:latin typeface="Calibri"/>
              </a:rPr>
              <a:t> 수 </a:t>
            </a:r>
            <a:r>
              <a:rPr lang="en-US" sz="1800" b="0" strike="noStrike" spc="-1" dirty="0" err="1">
                <a:solidFill>
                  <a:srgbClr val="000000"/>
                </a:solidFill>
                <a:uFill>
                  <a:solidFill>
                    <a:srgbClr val="FFFFFF"/>
                  </a:solidFill>
                </a:uFill>
                <a:latin typeface="Calibri"/>
              </a:rPr>
              <a:t>있는</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포맷으로</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전환한다</a:t>
            </a:r>
            <a:r>
              <a:rPr lang="en-US" sz="18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lang="en-US" sz="1800" b="0" strike="noStrike" spc="-1" dirty="0" err="1">
                <a:solidFill>
                  <a:srgbClr val="000000"/>
                </a:solidFill>
                <a:uFill>
                  <a:solidFill>
                    <a:srgbClr val="FFFFFF"/>
                  </a:solidFill>
                </a:uFill>
                <a:latin typeface="Calibri"/>
              </a:rPr>
              <a:t>전환하는</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과정에서</a:t>
            </a:r>
            <a:r>
              <a:rPr lang="en-US" sz="1800" b="0" strike="noStrike" spc="-1" dirty="0">
                <a:solidFill>
                  <a:srgbClr val="000000"/>
                </a:solidFill>
                <a:uFill>
                  <a:solidFill>
                    <a:srgbClr val="FFFFFF"/>
                  </a:solidFill>
                </a:uFill>
                <a:latin typeface="Calibri"/>
              </a:rPr>
              <a:t> Network </a:t>
            </a:r>
            <a:r>
              <a:rPr lang="en-US" sz="1800" b="0" strike="noStrike" spc="-1" dirty="0" err="1">
                <a:solidFill>
                  <a:srgbClr val="000000"/>
                </a:solidFill>
                <a:uFill>
                  <a:solidFill>
                    <a:srgbClr val="FFFFFF"/>
                  </a:solidFill>
                </a:uFill>
                <a:latin typeface="Calibri"/>
              </a:rPr>
              <a:t>모델의</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최적화를</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수행하여</a:t>
            </a:r>
            <a:r>
              <a:rPr lang="en-US" sz="1800" b="0" strike="noStrike" spc="-1" dirty="0">
                <a:solidFill>
                  <a:srgbClr val="000000"/>
                </a:solidFill>
                <a:uFill>
                  <a:solidFill>
                    <a:srgbClr val="FFFFFF"/>
                  </a:solidFill>
                </a:uFill>
                <a:latin typeface="Calibri"/>
              </a:rPr>
              <a:t> Inference </a:t>
            </a:r>
            <a:r>
              <a:rPr lang="en-US" sz="1800" b="0" strike="noStrike" spc="-1" dirty="0" err="1">
                <a:solidFill>
                  <a:srgbClr val="000000"/>
                </a:solidFill>
                <a:uFill>
                  <a:solidFill>
                    <a:srgbClr val="FFFFFF"/>
                  </a:solidFill>
                </a:uFill>
                <a:latin typeface="Calibri"/>
              </a:rPr>
              <a:t>Engine으로</a:t>
            </a:r>
            <a:r>
              <a:rPr lang="en-US" sz="1800" b="0" strike="noStrike" spc="-1" dirty="0">
                <a:solidFill>
                  <a:srgbClr val="000000"/>
                </a:solidFill>
                <a:uFill>
                  <a:solidFill>
                    <a:srgbClr val="FFFFFF"/>
                  </a:solidFill>
                </a:uFill>
                <a:latin typeface="Calibri"/>
              </a:rPr>
              <a:t> 더 </a:t>
            </a:r>
            <a:r>
              <a:rPr lang="en-US" sz="1800" b="0" strike="noStrike" spc="-1" dirty="0" err="1">
                <a:solidFill>
                  <a:srgbClr val="000000"/>
                </a:solidFill>
                <a:uFill>
                  <a:solidFill>
                    <a:srgbClr val="FFFFFF"/>
                  </a:solidFill>
                </a:uFill>
                <a:latin typeface="Calibri"/>
              </a:rPr>
              <a:t>나은</a:t>
            </a:r>
            <a:r>
              <a:rPr lang="en-US" sz="1800" b="0" strike="noStrike" spc="-1" dirty="0">
                <a:solidFill>
                  <a:srgbClr val="000000"/>
                </a:solidFill>
                <a:uFill>
                  <a:solidFill>
                    <a:srgbClr val="FFFFFF"/>
                  </a:solidFill>
                </a:uFill>
                <a:latin typeface="Calibri"/>
              </a:rPr>
              <a:t> </a:t>
            </a:r>
            <a:r>
              <a:rPr lang="en-US" sz="1800" b="0" strike="noStrike" spc="-1" dirty="0" err="1">
                <a:solidFill>
                  <a:srgbClr val="000000"/>
                </a:solidFill>
                <a:uFill>
                  <a:solidFill>
                    <a:srgbClr val="FFFFFF"/>
                  </a:solidFill>
                </a:uFill>
                <a:latin typeface="Calibri"/>
              </a:rPr>
              <a:t>Performance를</a:t>
            </a:r>
            <a:r>
              <a:rPr lang="en-US" sz="1800" b="0" strike="noStrike" spc="-1" dirty="0">
                <a:solidFill>
                  <a:srgbClr val="000000"/>
                </a:solidFill>
                <a:uFill>
                  <a:solidFill>
                    <a:srgbClr val="FFFFFF"/>
                  </a:solidFill>
                </a:uFill>
                <a:latin typeface="Calibri"/>
              </a:rPr>
              <a:t> 낼 수 </a:t>
            </a:r>
            <a:r>
              <a:rPr lang="en-US" sz="1800" b="0" strike="noStrike" spc="-1" dirty="0" err="1">
                <a:solidFill>
                  <a:srgbClr val="000000"/>
                </a:solidFill>
                <a:uFill>
                  <a:solidFill>
                    <a:srgbClr val="FFFFFF"/>
                  </a:solidFill>
                </a:uFill>
                <a:latin typeface="Calibri"/>
              </a:rPr>
              <a:t>있도록한다</a:t>
            </a:r>
            <a:r>
              <a:rPr lang="en-US" sz="18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3486" y="6386864"/>
            <a:ext cx="9803525" cy="430695"/>
          </a:xfrm>
          <a:prstGeom prst="rect">
            <a:avLst/>
          </a:prstGeom>
          <a:noFill/>
        </p:spPr>
        <p:txBody>
          <a:bodyPr vert="horz" wrap="square" lIns="0" tIns="0" rIns="0" bIns="0" rtlCol="0">
            <a:spAutoFit/>
          </a:bodyPr>
          <a:lstStyle/>
          <a:p>
            <a:pPr defTabSz="609585"/>
            <a:r>
              <a:rPr lang="en-US" sz="933" dirty="0">
                <a:solidFill>
                  <a:srgbClr val="B1BABF"/>
                </a:solidFill>
              </a:rPr>
              <a:t>OS Support   CentOS* 7.4 (64 bit)   Ubuntu* 16.04.3 LTS (64 bit)   Microsoft Windows* 10 (64 bit)   </a:t>
            </a:r>
            <a:r>
              <a:rPr lang="en-US" sz="933" dirty="0" err="1">
                <a:solidFill>
                  <a:srgbClr val="B1BABF"/>
                </a:solidFill>
              </a:rPr>
              <a:t>Yocto</a:t>
            </a:r>
            <a:r>
              <a:rPr lang="en-US" sz="933" dirty="0">
                <a:solidFill>
                  <a:srgbClr val="B1BABF"/>
                </a:solidFill>
              </a:rPr>
              <a:t> Project* version Poky Jethro v2.0.3 (64 bit)</a:t>
            </a:r>
          </a:p>
          <a:p>
            <a:pPr defTabSz="609585"/>
            <a:r>
              <a:rPr lang="en-US" sz="933" dirty="0" err="1">
                <a:solidFill>
                  <a:srgbClr val="B1BABF"/>
                </a:solidFill>
              </a:rPr>
              <a:t>OpenVX</a:t>
            </a:r>
            <a:r>
              <a:rPr lang="en-US" sz="933" dirty="0">
                <a:solidFill>
                  <a:srgbClr val="B1BABF"/>
                </a:solidFill>
              </a:rPr>
              <a:t> and the </a:t>
            </a:r>
            <a:r>
              <a:rPr lang="en-US" sz="933" dirty="0" err="1">
                <a:solidFill>
                  <a:srgbClr val="B1BABF"/>
                </a:solidFill>
              </a:rPr>
              <a:t>OpenVX</a:t>
            </a:r>
            <a:r>
              <a:rPr lang="en-US" sz="933" dirty="0">
                <a:solidFill>
                  <a:srgbClr val="B1BABF"/>
                </a:solidFill>
              </a:rPr>
              <a:t> logo are trademarks of the </a:t>
            </a:r>
            <a:r>
              <a:rPr lang="en-US" sz="933" dirty="0" err="1">
                <a:solidFill>
                  <a:srgbClr val="B1BABF"/>
                </a:solidFill>
              </a:rPr>
              <a:t>Khronos</a:t>
            </a:r>
            <a:r>
              <a:rPr lang="en-US" sz="933" dirty="0">
                <a:solidFill>
                  <a:srgbClr val="B1BABF"/>
                </a:solidFill>
              </a:rPr>
              <a:t> Group Inc.</a:t>
            </a:r>
          </a:p>
          <a:p>
            <a:pPr defTabSz="609585"/>
            <a:r>
              <a:rPr lang="en-US" sz="933" dirty="0">
                <a:solidFill>
                  <a:srgbClr val="B1BABF"/>
                </a:solidFill>
              </a:rPr>
              <a:t>OpenCL and the OpenCL logo are trademarks of Apple Inc. used by permission by Khronos</a:t>
            </a:r>
          </a:p>
        </p:txBody>
      </p:sp>
      <p:sp>
        <p:nvSpPr>
          <p:cNvPr id="40" name="Rectangle 39"/>
          <p:cNvSpPr/>
          <p:nvPr/>
        </p:nvSpPr>
        <p:spPr>
          <a:xfrm>
            <a:off x="994946" y="4904495"/>
            <a:ext cx="10151189" cy="722092"/>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80431" defTabSz="609585"/>
            <a:r>
              <a:rPr lang="en-US" sz="1600" b="1" dirty="0">
                <a:solidFill>
                  <a:srgbClr val="003C71">
                    <a:lumMod val="40000"/>
                    <a:lumOff val="60000"/>
                  </a:srgbClr>
                </a:solidFill>
              </a:rPr>
              <a:t>Intel® Architecture-Based </a:t>
            </a:r>
            <a:br>
              <a:rPr lang="en-US" sz="1600" b="1" dirty="0">
                <a:solidFill>
                  <a:srgbClr val="003C71">
                    <a:lumMod val="40000"/>
                    <a:lumOff val="60000"/>
                  </a:srgbClr>
                </a:solidFill>
              </a:rPr>
            </a:br>
            <a:r>
              <a:rPr lang="en-US" sz="1600" b="1" dirty="0">
                <a:solidFill>
                  <a:srgbClr val="003C71">
                    <a:lumMod val="40000"/>
                    <a:lumOff val="60000"/>
                  </a:srgbClr>
                </a:solidFill>
              </a:rPr>
              <a:t>Platforms Support</a:t>
            </a:r>
          </a:p>
        </p:txBody>
      </p:sp>
      <p:pic>
        <p:nvPicPr>
          <p:cNvPr id="41" name="Picture 40"/>
          <p:cNvPicPr>
            <a:picLocks/>
          </p:cNvPicPr>
          <p:nvPr/>
        </p:nvPicPr>
        <p:blipFill>
          <a:blip r:embed="rId3" cstate="screen">
            <a:extLst>
              <a:ext uri="{28A0092B-C50C-407E-A947-70E740481C1C}">
                <a14:useLocalDpi xmlns:a14="http://schemas.microsoft.com/office/drawing/2010/main"/>
              </a:ext>
            </a:extLst>
          </a:blip>
          <a:stretch>
            <a:fillRect/>
          </a:stretch>
        </p:blipFill>
        <p:spPr>
          <a:xfrm>
            <a:off x="6738557" y="4960277"/>
            <a:ext cx="609600" cy="609600"/>
          </a:xfrm>
          <a:prstGeom prst="rect">
            <a:avLst/>
          </a:prstGeom>
          <a:ln>
            <a:noFill/>
          </a:ln>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6764" y="4960951"/>
            <a:ext cx="609600" cy="609600"/>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55253" y="4960277"/>
            <a:ext cx="609600" cy="60960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7598" y="5012415"/>
            <a:ext cx="1276605" cy="426720"/>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8191" y="4958101"/>
            <a:ext cx="609600" cy="60960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21861" y="4962423"/>
            <a:ext cx="609600" cy="609600"/>
          </a:xfrm>
          <a:prstGeom prst="rect">
            <a:avLst/>
          </a:prstGeom>
        </p:spPr>
      </p:pic>
      <p:grpSp>
        <p:nvGrpSpPr>
          <p:cNvPr id="3" name="Group 2">
            <a:extLst>
              <a:ext uri="{FF2B5EF4-FFF2-40B4-BE49-F238E27FC236}">
                <a16:creationId xmlns:a16="http://schemas.microsoft.com/office/drawing/2014/main" xmlns="" id="{82A35ED8-63B6-C946-9DA4-C4E989B40D3E}"/>
              </a:ext>
            </a:extLst>
          </p:cNvPr>
          <p:cNvGrpSpPr/>
          <p:nvPr/>
        </p:nvGrpSpPr>
        <p:grpSpPr>
          <a:xfrm>
            <a:off x="994945" y="1497749"/>
            <a:ext cx="10151191" cy="3399209"/>
            <a:chOff x="331073" y="720968"/>
            <a:chExt cx="8584328" cy="3168139"/>
          </a:xfrm>
        </p:grpSpPr>
        <p:sp>
          <p:nvSpPr>
            <p:cNvPr id="8" name="TextBox 7"/>
            <p:cNvSpPr txBox="1"/>
            <p:nvPr/>
          </p:nvSpPr>
          <p:spPr>
            <a:xfrm>
              <a:off x="331073" y="720968"/>
              <a:ext cx="8584328" cy="3168139"/>
            </a:xfrm>
            <a:prstGeom prst="rect">
              <a:avLst/>
            </a:prstGeom>
            <a:solidFill>
              <a:schemeClr val="tx2">
                <a:lumMod val="20000"/>
                <a:lumOff val="80000"/>
              </a:schemeClr>
            </a:solidFill>
            <a:ln w="38100">
              <a:solidFill>
                <a:schemeClr val="tx2">
                  <a:lumMod val="20000"/>
                  <a:lumOff val="80000"/>
                </a:schemeClr>
              </a:solidFill>
            </a:ln>
          </p:spPr>
          <p:txBody>
            <a:bodyPr vert="horz" wrap="square" lIns="0" tIns="0" rIns="0" bIns="0" rtlCol="0">
              <a:noAutofit/>
            </a:bodyPr>
            <a:lstStyle/>
            <a:p>
              <a:pPr defTabSz="609585">
                <a:lnSpc>
                  <a:spcPct val="90000"/>
                </a:lnSpc>
              </a:pPr>
              <a:endParaRPr lang="en-US" sz="1333" dirty="0" err="1">
                <a:solidFill>
                  <a:srgbClr val="003C71"/>
                </a:solidFill>
              </a:endParaRPr>
            </a:p>
          </p:txBody>
        </p:sp>
        <p:sp>
          <p:nvSpPr>
            <p:cNvPr id="103" name="TextBox 102"/>
            <p:cNvSpPr txBox="1"/>
            <p:nvPr/>
          </p:nvSpPr>
          <p:spPr>
            <a:xfrm>
              <a:off x="6636365" y="1033024"/>
              <a:ext cx="55" cy="172053"/>
            </a:xfrm>
            <a:prstGeom prst="rect">
              <a:avLst/>
            </a:prstGeom>
            <a:noFill/>
            <a:ln>
              <a:noFill/>
            </a:ln>
          </p:spPr>
          <p:txBody>
            <a:bodyPr vert="horz" wrap="none" lIns="0" tIns="0" rIns="0" bIns="0" rtlCol="0">
              <a:spAutoFit/>
            </a:bodyPr>
            <a:lstStyle/>
            <a:p>
              <a:pPr defTabSz="609585">
                <a:lnSpc>
                  <a:spcPct val="90000"/>
                </a:lnSpc>
              </a:pPr>
              <a:endParaRPr lang="en-US" sz="1333" dirty="0">
                <a:solidFill>
                  <a:srgbClr val="003C71"/>
                </a:solidFill>
              </a:endParaRPr>
            </a:p>
          </p:txBody>
        </p:sp>
        <p:sp>
          <p:nvSpPr>
            <p:cNvPr id="88" name="Rectangle 87">
              <a:extLst>
                <a:ext uri="{FF2B5EF4-FFF2-40B4-BE49-F238E27FC236}">
                  <a16:creationId xmlns:a16="http://schemas.microsoft.com/office/drawing/2014/main" xmlns="" id="{56E6D198-9E94-4C60-955B-9D8CD7D3D4D4}"/>
                </a:ext>
              </a:extLst>
            </p:cNvPr>
            <p:cNvSpPr/>
            <p:nvPr/>
          </p:nvSpPr>
          <p:spPr>
            <a:xfrm>
              <a:off x="4774433" y="953283"/>
              <a:ext cx="4000425" cy="2851040"/>
            </a:xfrm>
            <a:prstGeom prst="rect">
              <a:avLst/>
            </a:prstGeom>
            <a:solidFill>
              <a:schemeClr val="bg1">
                <a:lumMod val="95000"/>
              </a:scheme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4297" defTabSz="609570">
                <a:lnSpc>
                  <a:spcPct val="90000"/>
                </a:lnSpc>
                <a:spcBef>
                  <a:spcPts val="600"/>
                </a:spcBef>
                <a:defRPr/>
              </a:pPr>
              <a:endParaRPr lang="en-US" sz="1200" dirty="0">
                <a:solidFill>
                  <a:srgbClr val="003C71"/>
                </a:solidFill>
                <a:cs typeface="Intel Clear" panose="020B0604020203020204" pitchFamily="34" charset="0"/>
              </a:endParaRPr>
            </a:p>
          </p:txBody>
        </p:sp>
        <p:sp>
          <p:nvSpPr>
            <p:cNvPr id="89" name="Rectangle 88">
              <a:extLst>
                <a:ext uri="{FF2B5EF4-FFF2-40B4-BE49-F238E27FC236}">
                  <a16:creationId xmlns:a16="http://schemas.microsoft.com/office/drawing/2014/main" xmlns="" id="{0EEF91AE-F50C-4303-9B3D-7CAEDBAB5E0D}"/>
                </a:ext>
              </a:extLst>
            </p:cNvPr>
            <p:cNvSpPr/>
            <p:nvPr/>
          </p:nvSpPr>
          <p:spPr>
            <a:xfrm>
              <a:off x="502085" y="953282"/>
              <a:ext cx="4000425" cy="2840128"/>
            </a:xfrm>
            <a:prstGeom prst="rect">
              <a:avLst/>
            </a:prstGeom>
            <a:solidFill>
              <a:schemeClr val="bg1">
                <a:lumMod val="95000"/>
              </a:scheme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4297" defTabSz="609570">
                <a:lnSpc>
                  <a:spcPct val="90000"/>
                </a:lnSpc>
                <a:spcBef>
                  <a:spcPts val="600"/>
                </a:spcBef>
                <a:defRPr/>
              </a:pPr>
              <a:endParaRPr lang="en-US" sz="1200" dirty="0">
                <a:solidFill>
                  <a:srgbClr val="003C71"/>
                </a:solidFill>
                <a:cs typeface="Intel Clear" panose="020B0604020203020204" pitchFamily="34" charset="0"/>
              </a:endParaRPr>
            </a:p>
          </p:txBody>
        </p:sp>
        <p:sp>
          <p:nvSpPr>
            <p:cNvPr id="90" name="Rectangle 89">
              <a:extLst>
                <a:ext uri="{FF2B5EF4-FFF2-40B4-BE49-F238E27FC236}">
                  <a16:creationId xmlns:a16="http://schemas.microsoft.com/office/drawing/2014/main" xmlns="" id="{3E932884-7D40-40E5-AF70-64488DFC066B}"/>
                </a:ext>
              </a:extLst>
            </p:cNvPr>
            <p:cNvSpPr/>
            <p:nvPr/>
          </p:nvSpPr>
          <p:spPr>
            <a:xfrm>
              <a:off x="497973" y="953282"/>
              <a:ext cx="4008648" cy="2840127"/>
            </a:xfrm>
            <a:prstGeom prst="rect">
              <a:avLst/>
            </a:prstGeom>
            <a:no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lnSpc>
                  <a:spcPct val="90000"/>
                </a:lnSpc>
                <a:defRPr/>
              </a:pPr>
              <a:endParaRPr lang="en-US" sz="1400" b="1" kern="0" dirty="0">
                <a:solidFill>
                  <a:srgbClr val="003C71"/>
                </a:solidFill>
                <a:cs typeface="Neo Sans Intel"/>
              </a:endParaRPr>
            </a:p>
          </p:txBody>
        </p:sp>
        <p:sp>
          <p:nvSpPr>
            <p:cNvPr id="91" name="Rectangle 90">
              <a:extLst>
                <a:ext uri="{FF2B5EF4-FFF2-40B4-BE49-F238E27FC236}">
                  <a16:creationId xmlns:a16="http://schemas.microsoft.com/office/drawing/2014/main" xmlns="" id="{A5B26BB4-B6AD-4E4F-8344-5AC586DFFDA0}"/>
                </a:ext>
              </a:extLst>
            </p:cNvPr>
            <p:cNvSpPr/>
            <p:nvPr/>
          </p:nvSpPr>
          <p:spPr>
            <a:xfrm>
              <a:off x="4770322" y="953282"/>
              <a:ext cx="4008648" cy="2840127"/>
            </a:xfrm>
            <a:prstGeom prst="rect">
              <a:avLst/>
            </a:prstGeom>
            <a:no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 tIns="1280160" rIns="91440" bIns="45720" numCol="1" spcCol="0" rtlCol="0" fromWordArt="0" anchor="t" anchorCtr="0" forceAA="0" compatLnSpc="1">
              <a:prstTxWarp prst="textNoShape">
                <a:avLst/>
              </a:prstTxWarp>
              <a:noAutofit/>
            </a:bodyPr>
            <a:lstStyle/>
            <a:p>
              <a:pPr algn="ctr" defTabSz="914377">
                <a:lnSpc>
                  <a:spcPct val="90000"/>
                </a:lnSpc>
                <a:defRPr/>
              </a:pPr>
              <a:endParaRPr lang="en-US" sz="1400" b="1" kern="0" dirty="0">
                <a:solidFill>
                  <a:srgbClr val="003C71"/>
                </a:solidFill>
                <a:cs typeface="Neo Sans Intel"/>
              </a:endParaRPr>
            </a:p>
          </p:txBody>
        </p:sp>
        <p:sp>
          <p:nvSpPr>
            <p:cNvPr id="92" name="Rectangle 91">
              <a:extLst>
                <a:ext uri="{FF2B5EF4-FFF2-40B4-BE49-F238E27FC236}">
                  <a16:creationId xmlns:a16="http://schemas.microsoft.com/office/drawing/2014/main" xmlns="" id="{EF153522-DF7D-4807-8CB1-4B73BE1AEBA7}"/>
                </a:ext>
              </a:extLst>
            </p:cNvPr>
            <p:cNvSpPr/>
            <p:nvPr/>
          </p:nvSpPr>
          <p:spPr>
            <a:xfrm>
              <a:off x="797024" y="816321"/>
              <a:ext cx="3410546" cy="242117"/>
            </a:xfrm>
            <a:prstGeom prst="rect">
              <a:avLst/>
            </a:prstGeom>
            <a:solidFill>
              <a:schemeClr val="tx2"/>
            </a:solidFill>
          </p:spPr>
          <p:txBody>
            <a:bodyPr wrap="square" lIns="0" tIns="0" rIns="0" bIns="0" anchor="ctr">
              <a:noAutofit/>
            </a:bodyPr>
            <a:lstStyle/>
            <a:p>
              <a:pPr algn="ctr" defTabSz="609570">
                <a:lnSpc>
                  <a:spcPct val="90000"/>
                </a:lnSpc>
              </a:pPr>
              <a:r>
                <a:rPr lang="en-US" sz="1467" b="1" dirty="0">
                  <a:solidFill>
                    <a:prstClr val="white"/>
                  </a:solidFill>
                </a:rPr>
                <a:t>Intel® Deep Learning Deployment Toolkit</a:t>
              </a:r>
              <a:endParaRPr lang="en-US" sz="1467" b="1" baseline="30000" dirty="0">
                <a:solidFill>
                  <a:prstClr val="white"/>
                </a:solidFill>
              </a:endParaRPr>
            </a:p>
          </p:txBody>
        </p:sp>
        <p:sp>
          <p:nvSpPr>
            <p:cNvPr id="93" name="Rectangle 92">
              <a:extLst>
                <a:ext uri="{FF2B5EF4-FFF2-40B4-BE49-F238E27FC236}">
                  <a16:creationId xmlns:a16="http://schemas.microsoft.com/office/drawing/2014/main" xmlns="" id="{90A4A76A-8A8A-404F-BBDD-46C6107D80D0}"/>
                </a:ext>
              </a:extLst>
            </p:cNvPr>
            <p:cNvSpPr/>
            <p:nvPr/>
          </p:nvSpPr>
          <p:spPr>
            <a:xfrm>
              <a:off x="5047783" y="806255"/>
              <a:ext cx="3572099" cy="2435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lnSpc>
                  <a:spcPct val="90000"/>
                </a:lnSpc>
              </a:pPr>
              <a:r>
                <a:rPr lang="en-US" sz="1467" b="1" dirty="0">
                  <a:solidFill>
                    <a:prstClr val="white"/>
                  </a:solidFill>
                </a:rPr>
                <a:t>Traditional Computer Vision Tools &amp; Libraries</a:t>
              </a:r>
            </a:p>
          </p:txBody>
        </p:sp>
        <p:sp>
          <p:nvSpPr>
            <p:cNvPr id="94" name="Rounded Rectangle 25">
              <a:extLst>
                <a:ext uri="{FF2B5EF4-FFF2-40B4-BE49-F238E27FC236}">
                  <a16:creationId xmlns:a16="http://schemas.microsoft.com/office/drawing/2014/main" xmlns="" id="{46E9892B-3C35-4F50-970B-BE9EE1521423}"/>
                </a:ext>
              </a:extLst>
            </p:cNvPr>
            <p:cNvSpPr/>
            <p:nvPr/>
          </p:nvSpPr>
          <p:spPr>
            <a:xfrm>
              <a:off x="503726" y="1193472"/>
              <a:ext cx="1519658" cy="342263"/>
            </a:xfrm>
            <a:prstGeom prst="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lnSpc>
                  <a:spcPct val="90000"/>
                </a:lnSpc>
              </a:pPr>
              <a:r>
                <a:rPr lang="en-US" sz="1467" b="1" dirty="0">
                  <a:solidFill>
                    <a:prstClr val="white"/>
                  </a:solidFill>
                  <a:ea typeface="Intel Clear Pro Bold" panose="020B0804020202060201" pitchFamily="34" charset="0"/>
                  <a:cs typeface="Intel Clear Pro Bold" panose="020B0804020202060201" pitchFamily="34" charset="0"/>
                </a:rPr>
                <a:t>Model Optimizer </a:t>
              </a:r>
              <a:r>
                <a:rPr lang="en-US" sz="1200" dirty="0">
                  <a:solidFill>
                    <a:prstClr val="white"/>
                  </a:solidFill>
                </a:rPr>
                <a:t/>
              </a:r>
              <a:br>
                <a:rPr lang="en-US" sz="1200" dirty="0">
                  <a:solidFill>
                    <a:prstClr val="white"/>
                  </a:solidFill>
                </a:rPr>
              </a:br>
              <a:r>
                <a:rPr lang="en-US" sz="1200" dirty="0">
                  <a:solidFill>
                    <a:prstClr val="white"/>
                  </a:solidFill>
                </a:rPr>
                <a:t>Convert &amp; Optimize</a:t>
              </a:r>
            </a:p>
          </p:txBody>
        </p:sp>
        <p:sp>
          <p:nvSpPr>
            <p:cNvPr id="95" name="Rounded Rectangle 26">
              <a:extLst>
                <a:ext uri="{FF2B5EF4-FFF2-40B4-BE49-F238E27FC236}">
                  <a16:creationId xmlns:a16="http://schemas.microsoft.com/office/drawing/2014/main" xmlns="" id="{3D28A2A4-4C6C-4D85-BB7B-7FB2DB272D33}"/>
                </a:ext>
              </a:extLst>
            </p:cNvPr>
            <p:cNvSpPr/>
            <p:nvPr/>
          </p:nvSpPr>
          <p:spPr>
            <a:xfrm>
              <a:off x="2982852" y="1193472"/>
              <a:ext cx="1519658" cy="342263"/>
            </a:xfrm>
            <a:prstGeom prst="rect">
              <a:avLst/>
            </a:prstGeom>
            <a:solidFill>
              <a:schemeClr val="accent1">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0">
                <a:lnSpc>
                  <a:spcPct val="90000"/>
                </a:lnSpc>
              </a:pPr>
              <a:r>
                <a:rPr lang="en-US" sz="1467" b="1" dirty="0">
                  <a:solidFill>
                    <a:prstClr val="white"/>
                  </a:solidFill>
                  <a:ea typeface="Intel Clear Pro Bold" panose="020B0804020202060201" pitchFamily="34" charset="0"/>
                  <a:cs typeface="Intel Clear Pro Bold" panose="020B0804020202060201" pitchFamily="34" charset="0"/>
                </a:rPr>
                <a:t>Inference Engine</a:t>
              </a:r>
            </a:p>
            <a:p>
              <a:pPr algn="ctr" defTabSz="609570">
                <a:lnSpc>
                  <a:spcPct val="90000"/>
                </a:lnSpc>
              </a:pPr>
              <a:r>
                <a:rPr lang="en-US" sz="1200" dirty="0">
                  <a:solidFill>
                    <a:prstClr val="white"/>
                  </a:solidFill>
                </a:rPr>
                <a:t>Optimized Inference</a:t>
              </a:r>
            </a:p>
          </p:txBody>
        </p:sp>
        <p:cxnSp>
          <p:nvCxnSpPr>
            <p:cNvPr id="96" name="Straight Arrow Connector 95">
              <a:extLst>
                <a:ext uri="{FF2B5EF4-FFF2-40B4-BE49-F238E27FC236}">
                  <a16:creationId xmlns:a16="http://schemas.microsoft.com/office/drawing/2014/main" xmlns="" id="{98189A3A-DB4C-4AD7-8353-395F5CE43535}"/>
                </a:ext>
              </a:extLst>
            </p:cNvPr>
            <p:cNvCxnSpPr>
              <a:stCxn id="94" idx="3"/>
              <a:endCxn id="95" idx="1"/>
            </p:cNvCxnSpPr>
            <p:nvPr/>
          </p:nvCxnSpPr>
          <p:spPr>
            <a:xfrm>
              <a:off x="2023384" y="1364603"/>
              <a:ext cx="959468" cy="0"/>
            </a:xfrm>
            <a:prstGeom prst="straightConnector1">
              <a:avLst/>
            </a:prstGeom>
            <a:ln w="12700">
              <a:solidFill>
                <a:schemeClr val="tx2"/>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97" name="Flowchart: Magnetic Disk 96">
              <a:extLst>
                <a:ext uri="{FF2B5EF4-FFF2-40B4-BE49-F238E27FC236}">
                  <a16:creationId xmlns:a16="http://schemas.microsoft.com/office/drawing/2014/main" xmlns="" id="{52A87403-6AF1-4EEB-99DD-9C0EDCB72789}"/>
                </a:ext>
              </a:extLst>
            </p:cNvPr>
            <p:cNvSpPr/>
            <p:nvPr/>
          </p:nvSpPr>
          <p:spPr>
            <a:xfrm>
              <a:off x="2281399" y="1226231"/>
              <a:ext cx="394516" cy="276744"/>
            </a:xfrm>
            <a:prstGeom prst="flowChartMagneticDisk">
              <a:avLst/>
            </a:prstGeom>
            <a:ln w="22225">
              <a:solidFill>
                <a:schemeClr val="accent2"/>
              </a:solidFill>
            </a:ln>
          </p:spPr>
          <p:style>
            <a:lnRef idx="2">
              <a:schemeClr val="accent3"/>
            </a:lnRef>
            <a:fillRef idx="1">
              <a:schemeClr val="lt1"/>
            </a:fillRef>
            <a:effectRef idx="0">
              <a:schemeClr val="accent3"/>
            </a:effectRef>
            <a:fontRef idx="minor">
              <a:schemeClr val="dk1"/>
            </a:fontRef>
          </p:style>
          <p:txBody>
            <a:bodyPr tIns="91440" rtlCol="0" anchor="ctr"/>
            <a:lstStyle/>
            <a:p>
              <a:pPr algn="ctr" defTabSz="609570">
                <a:lnSpc>
                  <a:spcPct val="90000"/>
                </a:lnSpc>
              </a:pPr>
              <a:r>
                <a:rPr lang="en-US" sz="1467" dirty="0">
                  <a:solidFill>
                    <a:srgbClr val="003C71"/>
                  </a:solidFill>
                </a:rPr>
                <a:t>IR</a:t>
              </a:r>
            </a:p>
          </p:txBody>
        </p:sp>
        <p:sp>
          <p:nvSpPr>
            <p:cNvPr id="98" name="TextBox 97">
              <a:extLst>
                <a:ext uri="{FF2B5EF4-FFF2-40B4-BE49-F238E27FC236}">
                  <a16:creationId xmlns:a16="http://schemas.microsoft.com/office/drawing/2014/main" xmlns="" id="{486FE082-11C8-4C0F-B909-0E0BB44E914E}"/>
                </a:ext>
              </a:extLst>
            </p:cNvPr>
            <p:cNvSpPr txBox="1"/>
            <p:nvPr/>
          </p:nvSpPr>
          <p:spPr>
            <a:xfrm>
              <a:off x="4843435" y="1148052"/>
              <a:ext cx="3862421" cy="916131"/>
            </a:xfrm>
            <a:prstGeom prst="rect">
              <a:avLst/>
            </a:prstGeom>
            <a:noFill/>
            <a:ln w="6350">
              <a:solidFill>
                <a:schemeClr val="bg2">
                  <a:lumMod val="75000"/>
                </a:schemeClr>
              </a:solidFill>
            </a:ln>
          </p:spPr>
          <p:txBody>
            <a:bodyPr vert="horz" wrap="square" lIns="0" tIns="0" rIns="0" bIns="0" rtlCol="0" anchor="t" anchorCtr="0">
              <a:noAutofit/>
            </a:bodyPr>
            <a:lstStyle/>
            <a:p>
              <a:pPr algn="ctr" defTabSz="609539">
                <a:lnSpc>
                  <a:spcPct val="90000"/>
                </a:lnSpc>
                <a:defRPr/>
              </a:pPr>
              <a:r>
                <a:rPr lang="en-US" sz="1600" b="1" kern="0" dirty="0">
                  <a:solidFill>
                    <a:srgbClr val="003C71"/>
                  </a:solidFill>
                  <a:ea typeface="Intel Clear Pro Bold" panose="020B0804020202060201" pitchFamily="34" charset="0"/>
                  <a:cs typeface="Intel Clear Pro Bold" panose="020B0804020202060201" pitchFamily="34" charset="0"/>
                </a:rPr>
                <a:t>		</a:t>
              </a:r>
            </a:p>
          </p:txBody>
        </p:sp>
        <p:grpSp>
          <p:nvGrpSpPr>
            <p:cNvPr id="99" name="Group 98">
              <a:extLst>
                <a:ext uri="{FF2B5EF4-FFF2-40B4-BE49-F238E27FC236}">
                  <a16:creationId xmlns:a16="http://schemas.microsoft.com/office/drawing/2014/main" xmlns="" id="{F65AA97D-590E-4CAE-A7D8-6B805CCB3DA7}"/>
                </a:ext>
              </a:extLst>
            </p:cNvPr>
            <p:cNvGrpSpPr/>
            <p:nvPr/>
          </p:nvGrpSpPr>
          <p:grpSpPr>
            <a:xfrm>
              <a:off x="4907820" y="1279419"/>
              <a:ext cx="3733652" cy="329415"/>
              <a:chOff x="6463904" y="2102570"/>
              <a:chExt cx="4978202" cy="289836"/>
            </a:xfrm>
          </p:grpSpPr>
          <p:sp>
            <p:nvSpPr>
              <p:cNvPr id="101" name="Rounded Rectangle 3">
                <a:extLst>
                  <a:ext uri="{FF2B5EF4-FFF2-40B4-BE49-F238E27FC236}">
                    <a16:creationId xmlns:a16="http://schemas.microsoft.com/office/drawing/2014/main" xmlns="" id="{D59C7031-59C3-4BDD-A7E7-787E50518878}"/>
                  </a:ext>
                </a:extLst>
              </p:cNvPr>
              <p:cNvSpPr/>
              <p:nvPr/>
            </p:nvSpPr>
            <p:spPr>
              <a:xfrm>
                <a:off x="6463904" y="2108923"/>
                <a:ext cx="1563624" cy="272877"/>
              </a:xfrm>
              <a:prstGeom prst="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lnSpc>
                    <a:spcPct val="90000"/>
                  </a:lnSpc>
                </a:pPr>
                <a:r>
                  <a:rPr lang="en-US" sz="1467" b="1" kern="0" dirty="0" err="1">
                    <a:solidFill>
                      <a:prstClr val="white"/>
                    </a:solidFill>
                    <a:ea typeface="Intel Clear Pro Bold" panose="020B0804020202060201" pitchFamily="34" charset="0"/>
                    <a:cs typeface="Intel Clear Pro Bold" panose="020B0804020202060201" pitchFamily="34" charset="0"/>
                  </a:rPr>
                  <a:t>OpenCV</a:t>
                </a:r>
                <a:r>
                  <a:rPr lang="en-US" sz="1467" b="1" kern="0" dirty="0">
                    <a:solidFill>
                      <a:prstClr val="white"/>
                    </a:solidFill>
                    <a:ea typeface="Intel Clear Pro Bold" panose="020B0804020202060201" pitchFamily="34" charset="0"/>
                    <a:cs typeface="Intel Clear Pro Bold" panose="020B0804020202060201" pitchFamily="34" charset="0"/>
                  </a:rPr>
                  <a:t>*</a:t>
                </a:r>
                <a:endParaRPr lang="en-US" sz="1467" dirty="0">
                  <a:solidFill>
                    <a:prstClr val="white"/>
                  </a:solidFill>
                </a:endParaRPr>
              </a:p>
            </p:txBody>
          </p:sp>
          <p:sp>
            <p:nvSpPr>
              <p:cNvPr id="102" name="Rounded Rectangle 66">
                <a:extLst>
                  <a:ext uri="{FF2B5EF4-FFF2-40B4-BE49-F238E27FC236}">
                    <a16:creationId xmlns:a16="http://schemas.microsoft.com/office/drawing/2014/main" xmlns="" id="{A4BEC5EB-CA6A-45FA-818C-ED13B4BF8FB0}"/>
                  </a:ext>
                </a:extLst>
              </p:cNvPr>
              <p:cNvSpPr/>
              <p:nvPr/>
            </p:nvSpPr>
            <p:spPr>
              <a:xfrm>
                <a:off x="8171193" y="2108921"/>
                <a:ext cx="1563624" cy="272876"/>
              </a:xfrm>
              <a:prstGeom prst="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lnSpc>
                    <a:spcPct val="90000"/>
                  </a:lnSpc>
                </a:pPr>
                <a:r>
                  <a:rPr lang="en-US" sz="1467" b="1" kern="0" dirty="0" err="1">
                    <a:solidFill>
                      <a:prstClr val="white"/>
                    </a:solidFill>
                    <a:ea typeface="Intel Clear Pro Bold" panose="020B0804020202060201" pitchFamily="34" charset="0"/>
                    <a:cs typeface="Intel Clear Pro Bold" panose="020B0804020202060201" pitchFamily="34" charset="0"/>
                  </a:rPr>
                  <a:t>OpenVX</a:t>
                </a:r>
                <a:r>
                  <a:rPr lang="en-US" sz="1467" b="1" kern="0" dirty="0">
                    <a:solidFill>
                      <a:prstClr val="white"/>
                    </a:solidFill>
                    <a:ea typeface="Intel Clear Pro Bold" panose="020B0804020202060201" pitchFamily="34" charset="0"/>
                    <a:cs typeface="Intel Clear Pro Bold" panose="020B0804020202060201" pitchFamily="34" charset="0"/>
                  </a:rPr>
                  <a:t>*</a:t>
                </a:r>
                <a:endParaRPr lang="en-US" sz="1467" dirty="0">
                  <a:solidFill>
                    <a:prstClr val="white"/>
                  </a:solidFill>
                </a:endParaRPr>
              </a:p>
            </p:txBody>
          </p:sp>
          <p:sp>
            <p:nvSpPr>
              <p:cNvPr id="104" name="Rounded Rectangle 38">
                <a:extLst>
                  <a:ext uri="{FF2B5EF4-FFF2-40B4-BE49-F238E27FC236}">
                    <a16:creationId xmlns:a16="http://schemas.microsoft.com/office/drawing/2014/main" xmlns="" id="{12B24B57-747F-4193-8175-A72B37ADD3CB}"/>
                  </a:ext>
                </a:extLst>
              </p:cNvPr>
              <p:cNvSpPr/>
              <p:nvPr/>
            </p:nvSpPr>
            <p:spPr>
              <a:xfrm>
                <a:off x="9878482" y="2102570"/>
                <a:ext cx="1563624" cy="289836"/>
              </a:xfrm>
              <a:prstGeom prst="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09570">
                  <a:lnSpc>
                    <a:spcPct val="90000"/>
                  </a:lnSpc>
                </a:pPr>
                <a:r>
                  <a:rPr lang="en-US" sz="1467" b="1" kern="0" dirty="0">
                    <a:solidFill>
                      <a:prstClr val="white"/>
                    </a:solidFill>
                    <a:ea typeface="Intel Clear Pro Bold" panose="020B0804020202060201" pitchFamily="34" charset="0"/>
                    <a:cs typeface="Intel Clear Pro Bold" panose="020B0804020202060201" pitchFamily="34" charset="0"/>
                  </a:rPr>
                  <a:t>Photography Vision</a:t>
                </a:r>
                <a:endParaRPr lang="en-US" sz="1467" dirty="0">
                  <a:solidFill>
                    <a:prstClr val="white"/>
                  </a:solidFill>
                </a:endParaRPr>
              </a:p>
            </p:txBody>
          </p:sp>
        </p:grpSp>
        <p:sp>
          <p:nvSpPr>
            <p:cNvPr id="105" name="Rectangle 104">
              <a:extLst>
                <a:ext uri="{FF2B5EF4-FFF2-40B4-BE49-F238E27FC236}">
                  <a16:creationId xmlns:a16="http://schemas.microsoft.com/office/drawing/2014/main" xmlns="" id="{150BD937-751C-4F98-AFD6-BE55C28254A6}"/>
                </a:ext>
              </a:extLst>
            </p:cNvPr>
            <p:cNvSpPr/>
            <p:nvPr/>
          </p:nvSpPr>
          <p:spPr>
            <a:xfrm>
              <a:off x="5902663" y="1078386"/>
              <a:ext cx="1739853" cy="189384"/>
            </a:xfrm>
            <a:prstGeom prst="rect">
              <a:avLst/>
            </a:prstGeom>
            <a:solidFill>
              <a:schemeClr val="tx2">
                <a:lumMod val="20000"/>
                <a:lumOff val="80000"/>
              </a:schemeClr>
            </a:solidFill>
          </p:spPr>
          <p:txBody>
            <a:bodyPr wrap="square" tIns="0" bIns="0" anchor="ctr">
              <a:spAutoFit/>
            </a:bodyPr>
            <a:lstStyle/>
            <a:p>
              <a:pPr algn="ctr" defTabSz="609570">
                <a:lnSpc>
                  <a:spcPct val="90000"/>
                </a:lnSpc>
              </a:pPr>
              <a:r>
                <a:rPr lang="en-US" sz="1467" b="1" kern="0" dirty="0">
                  <a:solidFill>
                    <a:srgbClr val="003C71"/>
                  </a:solidFill>
                  <a:ea typeface="Intel Clear Pro" panose="020B0804020202060201" pitchFamily="34" charset="0"/>
                  <a:cs typeface="Intel Clear Pro" panose="020B0804020202060201" pitchFamily="34" charset="0"/>
                </a:rPr>
                <a:t>Optimized Libraries</a:t>
              </a:r>
            </a:p>
          </p:txBody>
        </p:sp>
        <p:sp>
          <p:nvSpPr>
            <p:cNvPr id="106" name="Rectangle 105">
              <a:extLst>
                <a:ext uri="{FF2B5EF4-FFF2-40B4-BE49-F238E27FC236}">
                  <a16:creationId xmlns:a16="http://schemas.microsoft.com/office/drawing/2014/main" xmlns="" id="{DBD8A993-5F16-4282-AE82-F282CD54DBC8}"/>
                </a:ext>
              </a:extLst>
            </p:cNvPr>
            <p:cNvSpPr/>
            <p:nvPr/>
          </p:nvSpPr>
          <p:spPr>
            <a:xfrm>
              <a:off x="1811457" y="1994107"/>
              <a:ext cx="1334400" cy="344106"/>
            </a:xfrm>
            <a:prstGeom prst="rect">
              <a:avLst/>
            </a:prstGeom>
          </p:spPr>
          <p:txBody>
            <a:bodyPr wrap="square" lIns="0" tIns="0" rIns="0" bIns="0">
              <a:spAutoFit/>
            </a:bodyPr>
            <a:lstStyle/>
            <a:p>
              <a:pPr algn="ctr" defTabSz="609570">
                <a:lnSpc>
                  <a:spcPct val="90000"/>
                </a:lnSpc>
              </a:pPr>
              <a:r>
                <a:rPr lang="en-US" sz="1333" dirty="0">
                  <a:solidFill>
                    <a:srgbClr val="003C71"/>
                  </a:solidFill>
                </a:rPr>
                <a:t>IR = Intermediate Representation file</a:t>
              </a:r>
            </a:p>
          </p:txBody>
        </p:sp>
        <p:pic>
          <p:nvPicPr>
            <p:cNvPr id="107" name="Picture 2" descr="https://software.intel.com/sites/default/files/managed/bc/f9/inference-tutorial-for-web.jpg">
              <a:extLst>
                <a:ext uri="{FF2B5EF4-FFF2-40B4-BE49-F238E27FC236}">
                  <a16:creationId xmlns:a16="http://schemas.microsoft.com/office/drawing/2014/main" xmlns="" id="{6835BFD1-34FB-4E5E-AB0E-EC09D7BBDF2A}"/>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tretch/>
          </p:blipFill>
          <p:spPr bwMode="auto">
            <a:xfrm>
              <a:off x="1536357" y="2409615"/>
              <a:ext cx="1934475" cy="1286856"/>
            </a:xfrm>
            <a:prstGeom prst="rect">
              <a:avLst/>
            </a:prstGeom>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xmlns="" id="{4C30280D-2320-4342-9836-81ACF8B6A724}"/>
                </a:ext>
              </a:extLst>
            </p:cNvPr>
            <p:cNvSpPr/>
            <p:nvPr/>
          </p:nvSpPr>
          <p:spPr>
            <a:xfrm>
              <a:off x="5438939" y="1896046"/>
              <a:ext cx="2671415" cy="137750"/>
            </a:xfrm>
            <a:prstGeom prst="rect">
              <a:avLst/>
            </a:prstGeom>
          </p:spPr>
          <p:txBody>
            <a:bodyPr wrap="square" lIns="0" tIns="0" rIns="0" bIns="0">
              <a:spAutoFit/>
            </a:bodyPr>
            <a:lstStyle/>
            <a:p>
              <a:pPr algn="ctr" defTabSz="609570">
                <a:lnSpc>
                  <a:spcPct val="90000"/>
                </a:lnSpc>
              </a:pPr>
              <a:r>
                <a:rPr lang="en-US" sz="1067" dirty="0">
                  <a:solidFill>
                    <a:srgbClr val="003C71"/>
                  </a:solidFill>
                </a:rPr>
                <a:t>For Intel® CPU &amp; CPU with integrated graphics</a:t>
              </a:r>
            </a:p>
          </p:txBody>
        </p:sp>
        <p:sp>
          <p:nvSpPr>
            <p:cNvPr id="109" name="Rectangle 108">
              <a:extLst>
                <a:ext uri="{FF2B5EF4-FFF2-40B4-BE49-F238E27FC236}">
                  <a16:creationId xmlns:a16="http://schemas.microsoft.com/office/drawing/2014/main" xmlns="" id="{D9F24AE0-42E9-4A67-AA2E-84DD800EB3DF}"/>
                </a:ext>
              </a:extLst>
            </p:cNvPr>
            <p:cNvSpPr/>
            <p:nvPr/>
          </p:nvSpPr>
          <p:spPr>
            <a:xfrm>
              <a:off x="4839323" y="2159881"/>
              <a:ext cx="3935535" cy="172053"/>
            </a:xfrm>
            <a:prstGeom prst="rect">
              <a:avLst/>
            </a:prstGeom>
          </p:spPr>
          <p:txBody>
            <a:bodyPr wrap="square" lIns="0" tIns="0" rIns="0" bIns="0">
              <a:spAutoFit/>
            </a:bodyPr>
            <a:lstStyle/>
            <a:p>
              <a:pPr algn="ctr" defTabSz="609570">
                <a:lnSpc>
                  <a:spcPct val="90000"/>
                </a:lnSpc>
              </a:pPr>
              <a:r>
                <a:rPr lang="en-US" sz="1333" b="1" dirty="0">
                  <a:solidFill>
                    <a:srgbClr val="003C71"/>
                  </a:solidFill>
                </a:rPr>
                <a:t>Increase Media/Video/Graphics Performance</a:t>
              </a:r>
            </a:p>
          </p:txBody>
        </p:sp>
        <p:sp>
          <p:nvSpPr>
            <p:cNvPr id="110" name="Rounded Rectangle 69">
              <a:extLst>
                <a:ext uri="{FF2B5EF4-FFF2-40B4-BE49-F238E27FC236}">
                  <a16:creationId xmlns:a16="http://schemas.microsoft.com/office/drawing/2014/main" xmlns="" id="{D11C8B6A-EEED-4E93-9442-8B4ADC9200F1}"/>
                </a:ext>
              </a:extLst>
            </p:cNvPr>
            <p:cNvSpPr/>
            <p:nvPr/>
          </p:nvSpPr>
          <p:spPr>
            <a:xfrm>
              <a:off x="4843436" y="2345181"/>
              <a:ext cx="1872023" cy="363335"/>
            </a:xfrm>
            <a:prstGeom prst="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lnSpc>
                  <a:spcPct val="90000"/>
                </a:lnSpc>
              </a:pPr>
              <a:r>
                <a:rPr lang="en-US" sz="1400" b="1" kern="0" dirty="0">
                  <a:solidFill>
                    <a:prstClr val="white"/>
                  </a:solidFill>
                  <a:ea typeface="Intel Clear Pro Bold" panose="020B0804020202060201" pitchFamily="34" charset="0"/>
                  <a:cs typeface="Intel Clear Pro Bold" panose="020B0804020202060201" pitchFamily="34" charset="0"/>
                </a:rPr>
                <a:t>Intel® Media SDK</a:t>
              </a:r>
              <a:br>
                <a:rPr lang="en-US" sz="1400" b="1" kern="0" dirty="0">
                  <a:solidFill>
                    <a:prstClr val="white"/>
                  </a:solidFill>
                  <a:ea typeface="Intel Clear Pro Bold" panose="020B0804020202060201" pitchFamily="34" charset="0"/>
                  <a:cs typeface="Intel Clear Pro Bold" panose="020B0804020202060201" pitchFamily="34" charset="0"/>
                </a:rPr>
              </a:br>
              <a:r>
                <a:rPr lang="en-US" sz="933" kern="0" dirty="0">
                  <a:solidFill>
                    <a:prstClr val="white"/>
                  </a:solidFill>
                  <a:ea typeface="Intel Clear Pro Bold" panose="020B0804020202060201" pitchFamily="34" charset="0"/>
                  <a:cs typeface="Intel Clear Pro Bold" panose="020B0804020202060201" pitchFamily="34" charset="0"/>
                </a:rPr>
                <a:t>Open Source version</a:t>
              </a:r>
            </a:p>
          </p:txBody>
        </p:sp>
        <p:sp>
          <p:nvSpPr>
            <p:cNvPr id="111" name="Rounded Rectangle 69">
              <a:extLst>
                <a:ext uri="{FF2B5EF4-FFF2-40B4-BE49-F238E27FC236}">
                  <a16:creationId xmlns:a16="http://schemas.microsoft.com/office/drawing/2014/main" xmlns="" id="{CA932526-4783-499E-B735-11CC2CAA816D}"/>
                </a:ext>
              </a:extLst>
            </p:cNvPr>
            <p:cNvSpPr/>
            <p:nvPr/>
          </p:nvSpPr>
          <p:spPr>
            <a:xfrm>
              <a:off x="6833833" y="2334548"/>
              <a:ext cx="1872023" cy="363335"/>
            </a:xfrm>
            <a:prstGeom prst="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lnSpc>
                  <a:spcPct val="90000"/>
                </a:lnSpc>
              </a:pPr>
              <a:r>
                <a:rPr lang="en-US" sz="1400" b="1" kern="0" dirty="0">
                  <a:solidFill>
                    <a:prstClr val="white"/>
                  </a:solidFill>
                  <a:ea typeface="Intel Clear Pro Bold" panose="020B0804020202060201" pitchFamily="34" charset="0"/>
                  <a:cs typeface="Intel Clear Pro Bold" panose="020B0804020202060201" pitchFamily="34" charset="0"/>
                </a:rPr>
                <a:t>OpenCL™ </a:t>
              </a:r>
              <a:br>
                <a:rPr lang="en-US" sz="1400" b="1" kern="0" dirty="0">
                  <a:solidFill>
                    <a:prstClr val="white"/>
                  </a:solidFill>
                  <a:ea typeface="Intel Clear Pro Bold" panose="020B0804020202060201" pitchFamily="34" charset="0"/>
                  <a:cs typeface="Intel Clear Pro Bold" panose="020B0804020202060201" pitchFamily="34" charset="0"/>
                </a:rPr>
              </a:br>
              <a:r>
                <a:rPr lang="en-US" sz="1400" b="1" kern="0" dirty="0">
                  <a:solidFill>
                    <a:prstClr val="white"/>
                  </a:solidFill>
                  <a:ea typeface="Intel Clear Pro Bold" panose="020B0804020202060201" pitchFamily="34" charset="0"/>
                  <a:cs typeface="Intel Clear Pro Bold" panose="020B0804020202060201" pitchFamily="34" charset="0"/>
                </a:rPr>
                <a:t>Drivers &amp; Runtimes</a:t>
              </a:r>
            </a:p>
          </p:txBody>
        </p:sp>
        <p:sp>
          <p:nvSpPr>
            <p:cNvPr id="112" name="Rectangle 111">
              <a:extLst>
                <a:ext uri="{FF2B5EF4-FFF2-40B4-BE49-F238E27FC236}">
                  <a16:creationId xmlns:a16="http://schemas.microsoft.com/office/drawing/2014/main" xmlns="" id="{CF2259BD-56E6-4767-96A9-C48EA9DF1393}"/>
                </a:ext>
              </a:extLst>
            </p:cNvPr>
            <p:cNvSpPr/>
            <p:nvPr/>
          </p:nvSpPr>
          <p:spPr>
            <a:xfrm>
              <a:off x="5438939" y="2738812"/>
              <a:ext cx="2671415" cy="137750"/>
            </a:xfrm>
            <a:prstGeom prst="rect">
              <a:avLst/>
            </a:prstGeom>
          </p:spPr>
          <p:txBody>
            <a:bodyPr wrap="square" lIns="0" tIns="0" rIns="0" bIns="0">
              <a:spAutoFit/>
            </a:bodyPr>
            <a:lstStyle/>
            <a:p>
              <a:pPr algn="ctr" defTabSz="609570">
                <a:lnSpc>
                  <a:spcPct val="90000"/>
                </a:lnSpc>
              </a:pPr>
              <a:r>
                <a:rPr lang="en-US" sz="1067" dirty="0">
                  <a:solidFill>
                    <a:srgbClr val="003C71"/>
                  </a:solidFill>
                </a:rPr>
                <a:t>For CPU with integrated graphics</a:t>
              </a:r>
            </a:p>
          </p:txBody>
        </p:sp>
        <p:cxnSp>
          <p:nvCxnSpPr>
            <p:cNvPr id="113" name="Straight Connector 112">
              <a:extLst>
                <a:ext uri="{FF2B5EF4-FFF2-40B4-BE49-F238E27FC236}">
                  <a16:creationId xmlns:a16="http://schemas.microsoft.com/office/drawing/2014/main" xmlns="" id="{0C62F250-EB3A-42B1-A940-CD8E457A32A2}"/>
                </a:ext>
              </a:extLst>
            </p:cNvPr>
            <p:cNvCxnSpPr/>
            <p:nvPr/>
          </p:nvCxnSpPr>
          <p:spPr>
            <a:xfrm>
              <a:off x="4770322" y="2905720"/>
              <a:ext cx="4004537" cy="0"/>
            </a:xfrm>
            <a:prstGeom prst="line">
              <a:avLst/>
            </a:prstGeom>
            <a:ln w="635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4" name="Rectangle 113">
              <a:extLst>
                <a:ext uri="{FF2B5EF4-FFF2-40B4-BE49-F238E27FC236}">
                  <a16:creationId xmlns:a16="http://schemas.microsoft.com/office/drawing/2014/main" xmlns="" id="{509CBB97-A0ED-403E-93D9-F0A0680A8DE5}"/>
                </a:ext>
              </a:extLst>
            </p:cNvPr>
            <p:cNvSpPr/>
            <p:nvPr/>
          </p:nvSpPr>
          <p:spPr>
            <a:xfrm>
              <a:off x="5438939" y="3000846"/>
              <a:ext cx="2671415" cy="172053"/>
            </a:xfrm>
            <a:prstGeom prst="rect">
              <a:avLst/>
            </a:prstGeom>
          </p:spPr>
          <p:txBody>
            <a:bodyPr wrap="square" lIns="0" tIns="0" rIns="0" bIns="0">
              <a:spAutoFit/>
            </a:bodyPr>
            <a:lstStyle/>
            <a:p>
              <a:pPr algn="ctr" defTabSz="609570">
                <a:lnSpc>
                  <a:spcPct val="90000"/>
                </a:lnSpc>
              </a:pPr>
              <a:r>
                <a:rPr lang="en-US" sz="1333" b="1" dirty="0">
                  <a:solidFill>
                    <a:srgbClr val="003C71"/>
                  </a:solidFill>
                </a:rPr>
                <a:t>Optimize Intel® FPGA</a:t>
              </a:r>
            </a:p>
          </p:txBody>
        </p:sp>
        <p:sp>
          <p:nvSpPr>
            <p:cNvPr id="115" name="Rounded Rectangle 69">
              <a:extLst>
                <a:ext uri="{FF2B5EF4-FFF2-40B4-BE49-F238E27FC236}">
                  <a16:creationId xmlns:a16="http://schemas.microsoft.com/office/drawing/2014/main" xmlns="" id="{057CDD95-37C1-4D74-9860-01AD8B6F7E5F}"/>
                </a:ext>
              </a:extLst>
            </p:cNvPr>
            <p:cNvSpPr/>
            <p:nvPr/>
          </p:nvSpPr>
          <p:spPr>
            <a:xfrm>
              <a:off x="4843436" y="3164552"/>
              <a:ext cx="1872023" cy="363335"/>
            </a:xfrm>
            <a:prstGeom prst="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lnSpc>
                  <a:spcPct val="90000"/>
                </a:lnSpc>
              </a:pPr>
              <a:r>
                <a:rPr lang="en-US" sz="1267" b="1" kern="0" dirty="0">
                  <a:solidFill>
                    <a:prstClr val="white"/>
                  </a:solidFill>
                  <a:ea typeface="Intel Clear Pro Bold" panose="020B0804020202060201" pitchFamily="34" charset="0"/>
                  <a:cs typeface="Intel Clear Pro Bold" panose="020B0804020202060201" pitchFamily="34" charset="0"/>
                </a:rPr>
                <a:t>FPGA </a:t>
              </a:r>
              <a:r>
                <a:rPr lang="en-US" sz="1267" b="1" kern="0" dirty="0" err="1">
                  <a:solidFill>
                    <a:prstClr val="white"/>
                  </a:solidFill>
                  <a:ea typeface="Intel Clear Pro Bold" panose="020B0804020202060201" pitchFamily="34" charset="0"/>
                  <a:cs typeface="Intel Clear Pro Bold" panose="020B0804020202060201" pitchFamily="34" charset="0"/>
                </a:rPr>
                <a:t>RunTime</a:t>
              </a:r>
              <a:r>
                <a:rPr lang="en-US" sz="1267" b="1" kern="0" dirty="0">
                  <a:solidFill>
                    <a:prstClr val="white"/>
                  </a:solidFill>
                  <a:ea typeface="Intel Clear Pro Bold" panose="020B0804020202060201" pitchFamily="34" charset="0"/>
                  <a:cs typeface="Intel Clear Pro Bold" panose="020B0804020202060201" pitchFamily="34" charset="0"/>
                </a:rPr>
                <a:t> Environment</a:t>
              </a:r>
              <a:r>
                <a:rPr lang="en-US" sz="933" b="1" kern="0" dirty="0">
                  <a:solidFill>
                    <a:prstClr val="white"/>
                  </a:solidFill>
                  <a:ea typeface="Intel Clear Pro Bold" panose="020B0804020202060201" pitchFamily="34" charset="0"/>
                  <a:cs typeface="Intel Clear Pro Bold" panose="020B0804020202060201" pitchFamily="34" charset="0"/>
                </a:rPr>
                <a:t/>
              </a:r>
              <a:br>
                <a:rPr lang="en-US" sz="933" b="1" kern="0" dirty="0">
                  <a:solidFill>
                    <a:prstClr val="white"/>
                  </a:solidFill>
                  <a:ea typeface="Intel Clear Pro Bold" panose="020B0804020202060201" pitchFamily="34" charset="0"/>
                  <a:cs typeface="Intel Clear Pro Bold" panose="020B0804020202060201" pitchFamily="34" charset="0"/>
                </a:rPr>
              </a:br>
              <a:r>
                <a:rPr lang="en-US" sz="933" kern="0" dirty="0">
                  <a:solidFill>
                    <a:prstClr val="white"/>
                  </a:solidFill>
                  <a:ea typeface="Intel Clear Pro Bold" panose="020B0804020202060201" pitchFamily="34" charset="0"/>
                  <a:cs typeface="Intel Clear Pro Bold" panose="020B0804020202060201" pitchFamily="34" charset="0"/>
                </a:rPr>
                <a:t>(from Intel® FPGA SDK for OpenCL™)</a:t>
              </a:r>
            </a:p>
          </p:txBody>
        </p:sp>
        <p:sp>
          <p:nvSpPr>
            <p:cNvPr id="116" name="Rounded Rectangle 69">
              <a:extLst>
                <a:ext uri="{FF2B5EF4-FFF2-40B4-BE49-F238E27FC236}">
                  <a16:creationId xmlns:a16="http://schemas.microsoft.com/office/drawing/2014/main" xmlns="" id="{EA14B891-5262-4C25-A995-B24DA9584BC4}"/>
                </a:ext>
              </a:extLst>
            </p:cNvPr>
            <p:cNvSpPr/>
            <p:nvPr/>
          </p:nvSpPr>
          <p:spPr>
            <a:xfrm>
              <a:off x="6833833" y="3164552"/>
              <a:ext cx="1872023" cy="363335"/>
            </a:xfrm>
            <a:prstGeom prst="rect">
              <a:avLst/>
            </a:prstGeom>
            <a:solidFill>
              <a:schemeClr val="accent1">
                <a:alpha val="85000"/>
              </a:schemeClr>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9570">
                <a:lnSpc>
                  <a:spcPct val="90000"/>
                </a:lnSpc>
              </a:pPr>
              <a:r>
                <a:rPr lang="en-US" sz="1333" b="1" kern="0" dirty="0">
                  <a:solidFill>
                    <a:prstClr val="white"/>
                  </a:solidFill>
                  <a:ea typeface="Intel Clear Pro Bold" panose="020B0804020202060201" pitchFamily="34" charset="0"/>
                  <a:cs typeface="Intel Clear Pro Bold" panose="020B0804020202060201" pitchFamily="34" charset="0"/>
                </a:rPr>
                <a:t>Bitstreams</a:t>
              </a:r>
            </a:p>
          </p:txBody>
        </p:sp>
        <p:sp>
          <p:nvSpPr>
            <p:cNvPr id="117" name="Rectangle 116">
              <a:extLst>
                <a:ext uri="{FF2B5EF4-FFF2-40B4-BE49-F238E27FC236}">
                  <a16:creationId xmlns:a16="http://schemas.microsoft.com/office/drawing/2014/main" xmlns="" id="{5EBD3CFD-7F7C-4032-AAC0-0CB5A33F7A3E}"/>
                </a:ext>
              </a:extLst>
            </p:cNvPr>
            <p:cNvSpPr/>
            <p:nvPr/>
          </p:nvSpPr>
          <p:spPr>
            <a:xfrm>
              <a:off x="5438939" y="3581323"/>
              <a:ext cx="2671415" cy="137750"/>
            </a:xfrm>
            <a:prstGeom prst="rect">
              <a:avLst/>
            </a:prstGeom>
          </p:spPr>
          <p:txBody>
            <a:bodyPr wrap="square" lIns="0" tIns="0" rIns="0" bIns="0">
              <a:spAutoFit/>
            </a:bodyPr>
            <a:lstStyle/>
            <a:p>
              <a:pPr algn="ctr" defTabSz="609570">
                <a:lnSpc>
                  <a:spcPct val="90000"/>
                </a:lnSpc>
              </a:pPr>
              <a:r>
                <a:rPr lang="en-US" sz="1067" dirty="0">
                  <a:solidFill>
                    <a:srgbClr val="003C71"/>
                  </a:solidFill>
                </a:rPr>
                <a:t> FPGA – Linux* only</a:t>
              </a:r>
            </a:p>
          </p:txBody>
        </p:sp>
        <p:sp>
          <p:nvSpPr>
            <p:cNvPr id="118" name="Rectangle 117">
              <a:extLst>
                <a:ext uri="{FF2B5EF4-FFF2-40B4-BE49-F238E27FC236}">
                  <a16:creationId xmlns:a16="http://schemas.microsoft.com/office/drawing/2014/main" xmlns="" id="{1B95990E-DFA8-410E-9BE1-3B7A4E6B379A}"/>
                </a:ext>
              </a:extLst>
            </p:cNvPr>
            <p:cNvSpPr/>
            <p:nvPr/>
          </p:nvSpPr>
          <p:spPr>
            <a:xfrm>
              <a:off x="1001864" y="1656728"/>
              <a:ext cx="2813526" cy="242223"/>
            </a:xfrm>
            <a:prstGeom prst="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lnSpc>
                  <a:spcPct val="90000"/>
                </a:lnSpc>
                <a:spcBef>
                  <a:spcPts val="600"/>
                </a:spcBef>
                <a:defRPr/>
              </a:pPr>
              <a:r>
                <a:rPr lang="fr-FR" sz="1333" dirty="0">
                  <a:solidFill>
                    <a:prstClr val="white"/>
                  </a:solidFill>
                  <a:cs typeface="Intel Clear" panose="020B0604020203020204" pitchFamily="34" charset="0"/>
                </a:rPr>
                <a:t>Code </a:t>
              </a:r>
              <a:r>
                <a:rPr lang="fr-FR" sz="1333" dirty="0" err="1">
                  <a:solidFill>
                    <a:prstClr val="white"/>
                  </a:solidFill>
                  <a:cs typeface="Intel Clear" panose="020B0604020203020204" pitchFamily="34" charset="0"/>
                </a:rPr>
                <a:t>Samples</a:t>
              </a:r>
              <a:r>
                <a:rPr lang="fr-FR" sz="1333" dirty="0">
                  <a:solidFill>
                    <a:prstClr val="white"/>
                  </a:solidFill>
                  <a:cs typeface="Intel Clear" panose="020B0604020203020204" pitchFamily="34" charset="0"/>
                </a:rPr>
                <a:t> &amp; 10 </a:t>
              </a:r>
              <a:r>
                <a:rPr lang="fr-FR" sz="1333" dirty="0" err="1">
                  <a:solidFill>
                    <a:prstClr val="white"/>
                  </a:solidFill>
                  <a:cs typeface="Intel Clear" panose="020B0604020203020204" pitchFamily="34" charset="0"/>
                </a:rPr>
                <a:t>Pre-trained</a:t>
              </a:r>
              <a:r>
                <a:rPr lang="fr-FR" sz="1333" dirty="0">
                  <a:solidFill>
                    <a:prstClr val="white"/>
                  </a:solidFill>
                  <a:cs typeface="Intel Clear" panose="020B0604020203020204" pitchFamily="34" charset="0"/>
                </a:rPr>
                <a:t> </a:t>
              </a:r>
              <a:r>
                <a:rPr lang="fr-FR" sz="1333" dirty="0" err="1">
                  <a:solidFill>
                    <a:prstClr val="white"/>
                  </a:solidFill>
                  <a:cs typeface="Intel Clear" panose="020B0604020203020204" pitchFamily="34" charset="0"/>
                </a:rPr>
                <a:t>Models</a:t>
              </a:r>
              <a:endParaRPr lang="fr-FR" sz="1333" dirty="0">
                <a:solidFill>
                  <a:prstClr val="white"/>
                </a:solidFill>
                <a:cs typeface="Intel Clear" panose="020B0604020203020204" pitchFamily="34" charset="0"/>
              </a:endParaRPr>
            </a:p>
          </p:txBody>
        </p:sp>
        <p:sp>
          <p:nvSpPr>
            <p:cNvPr id="119" name="Rectangle 118">
              <a:extLst>
                <a:ext uri="{FF2B5EF4-FFF2-40B4-BE49-F238E27FC236}">
                  <a16:creationId xmlns:a16="http://schemas.microsoft.com/office/drawing/2014/main" xmlns="" id="{649271F9-BDE0-43E5-8590-476982384758}"/>
                </a:ext>
              </a:extLst>
            </p:cNvPr>
            <p:cNvSpPr/>
            <p:nvPr/>
          </p:nvSpPr>
          <p:spPr>
            <a:xfrm>
              <a:off x="6188287" y="1656728"/>
              <a:ext cx="1172718" cy="231488"/>
            </a:xfrm>
            <a:prstGeom prst="rect">
              <a:avLst/>
            </a:prstGeom>
            <a:solidFill>
              <a:schemeClr val="tx2"/>
            </a:solid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297" algn="ctr" defTabSz="609570">
                <a:lnSpc>
                  <a:spcPct val="90000"/>
                </a:lnSpc>
                <a:spcBef>
                  <a:spcPts val="600"/>
                </a:spcBef>
                <a:defRPr/>
              </a:pPr>
              <a:r>
                <a:rPr lang="en-US" sz="1267" dirty="0">
                  <a:solidFill>
                    <a:prstClr val="white"/>
                  </a:solidFill>
                  <a:cs typeface="Intel Clear" panose="020B0604020203020204" pitchFamily="34" charset="0"/>
                </a:rPr>
                <a:t>Code Samples</a:t>
              </a:r>
            </a:p>
          </p:txBody>
        </p:sp>
      </p:grpSp>
      <p:sp>
        <p:nvSpPr>
          <p:cNvPr id="46" name="Rectangle 45">
            <a:extLst>
              <a:ext uri="{FF2B5EF4-FFF2-40B4-BE49-F238E27FC236}">
                <a16:creationId xmlns:a16="http://schemas.microsoft.com/office/drawing/2014/main" xmlns="" id="{C258B431-3F29-6443-811F-3BB2EC163ECD}"/>
              </a:ext>
            </a:extLst>
          </p:cNvPr>
          <p:cNvSpPr/>
          <p:nvPr/>
        </p:nvSpPr>
        <p:spPr>
          <a:xfrm>
            <a:off x="4264" y="87243"/>
            <a:ext cx="12187737" cy="913007"/>
          </a:xfrm>
          <a:prstGeom prst="rect">
            <a:avLst/>
          </a:prstGeom>
        </p:spPr>
        <p:txBody>
          <a:bodyPr wrap="square">
            <a:spAutoFit/>
          </a:bodyPr>
          <a:lstStyle/>
          <a:p>
            <a:pPr algn="ctr" defTabSz="609555"/>
            <a:r>
              <a:rPr lang="en-US" sz="5333" dirty="0" err="1">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Openvino</a:t>
            </a:r>
            <a:r>
              <a:rPr lang="en-US" sz="5333"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 toolkit</a:t>
            </a:r>
            <a:endParaRPr lang="en-US" sz="2667" dirty="0">
              <a:solidFill>
                <a:srgbClr val="0071C5"/>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xmlns="" id="{7C442E8C-09D7-D947-9D20-1355C4C03275}"/>
              </a:ext>
            </a:extLst>
          </p:cNvPr>
          <p:cNvSpPr txBox="1"/>
          <p:nvPr/>
        </p:nvSpPr>
        <p:spPr>
          <a:xfrm>
            <a:off x="5644" y="1063709"/>
            <a:ext cx="12180721" cy="348878"/>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509">
              <a:lnSpc>
                <a:spcPct val="100000"/>
              </a:lnSpc>
              <a:defRPr/>
            </a:pPr>
            <a:r>
              <a:rPr lang="en-US" sz="2267" kern="0" dirty="0">
                <a:solidFill>
                  <a:prstClr val="white">
                    <a:lumMod val="50000"/>
                  </a:prstClr>
                </a:solidFill>
              </a:rPr>
              <a:t>Cross-Platform Tool to Accelerate Computer Vision &amp; Deep Learning Inference Performance</a:t>
            </a:r>
          </a:p>
        </p:txBody>
      </p:sp>
      <p:sp>
        <p:nvSpPr>
          <p:cNvPr id="50" name="TextBox 49">
            <a:extLst>
              <a:ext uri="{FF2B5EF4-FFF2-40B4-BE49-F238E27FC236}">
                <a16:creationId xmlns:a16="http://schemas.microsoft.com/office/drawing/2014/main" xmlns="" id="{4F921F86-39D9-9C4E-9B8F-A2BB2BF57D27}"/>
              </a:ext>
            </a:extLst>
          </p:cNvPr>
          <p:cNvSpPr txBox="1"/>
          <p:nvPr/>
        </p:nvSpPr>
        <p:spPr>
          <a:xfrm>
            <a:off x="1" y="5301607"/>
            <a:ext cx="12186363" cy="991493"/>
          </a:xfrm>
          <a:prstGeom prst="rect">
            <a:avLst/>
          </a:prstGeom>
          <a:noFill/>
        </p:spPr>
        <p:txBody>
          <a:bodyPr vert="horz" wrap="square" lIns="121920" tIns="121920" rIns="121920" bIns="121920" rtlCol="0" anchor="ctr" anchorCtr="0">
            <a:noAutofit/>
          </a:bodyPr>
          <a:lstStyle/>
          <a:p>
            <a:pPr algn="ctr" defTabSz="609585"/>
            <a:r>
              <a:rPr lang="en-US" altLang="en-US" sz="2667" b="1" dirty="0">
                <a:solidFill>
                  <a:srgbClr val="0071C5"/>
                </a:solidFill>
                <a:latin typeface="Segoe UI" panose="020B0502040204020203" pitchFamily="34" charset="0"/>
                <a:cs typeface="Segoe UI" panose="020B0502040204020203" pitchFamily="34" charset="0"/>
                <a:hlinkClick r:id="rId10"/>
              </a:rPr>
              <a:t>software.intel.com/openvino-toolkit</a:t>
            </a:r>
            <a:endParaRPr lang="en-US" sz="2667" b="1" dirty="0">
              <a:solidFill>
                <a:srgbClr val="0071C5"/>
              </a:solidFill>
            </a:endParaRPr>
          </a:p>
        </p:txBody>
      </p:sp>
      <p:pic>
        <p:nvPicPr>
          <p:cNvPr id="47" name="Picture 46">
            <a:extLst>
              <a:ext uri="{FF2B5EF4-FFF2-40B4-BE49-F238E27FC236}">
                <a16:creationId xmlns:a16="http://schemas.microsoft.com/office/drawing/2014/main" xmlns="" id="{0400EB7A-2583-6344-B8F9-84BF0F4C13B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500352" y="4969925"/>
            <a:ext cx="597201" cy="597201"/>
          </a:xfrm>
          <a:prstGeom prst="rect">
            <a:avLst/>
          </a:prstGeom>
        </p:spPr>
      </p:pic>
      <p:sp>
        <p:nvSpPr>
          <p:cNvPr id="54" name="Rectangle 53">
            <a:extLst>
              <a:ext uri="{FF2B5EF4-FFF2-40B4-BE49-F238E27FC236}">
                <a16:creationId xmlns:a16="http://schemas.microsoft.com/office/drawing/2014/main" xmlns="" id="{A79049F8-C20E-F748-BFA0-A18A8774B744}"/>
              </a:ext>
            </a:extLst>
          </p:cNvPr>
          <p:cNvSpPr/>
          <p:nvPr/>
        </p:nvSpPr>
        <p:spPr>
          <a:xfrm>
            <a:off x="15248" y="6104810"/>
            <a:ext cx="12192000" cy="196977"/>
          </a:xfrm>
          <a:prstGeom prst="rect">
            <a:avLst/>
          </a:prstGeom>
        </p:spPr>
        <p:txBody>
          <a:bodyPr wrap="square" lIns="60960" rIns="60960">
            <a:spAutoFit/>
          </a:bodyPr>
          <a:lstStyle/>
          <a:p>
            <a:pPr defTabSz="609555">
              <a:lnSpc>
                <a:spcPct val="85000"/>
              </a:lnSpc>
              <a:defRPr/>
            </a:pPr>
            <a:r>
              <a:rPr lang="en-US" sz="800" i="1" dirty="0">
                <a:solidFill>
                  <a:prstClr val="white">
                    <a:lumMod val="50000"/>
                  </a:prstClr>
                </a:solidFill>
                <a:ea typeface="Arial Narrow" charset="0"/>
                <a:cs typeface="Arial Narrow" charset="0"/>
              </a:rPr>
              <a:t>All products, computer systems, dates, and figures are preliminary based on current expectations, and are subject to change without notice.</a:t>
            </a:r>
          </a:p>
        </p:txBody>
      </p:sp>
    </p:spTree>
    <p:extLst>
      <p:ext uri="{BB962C8B-B14F-4D97-AF65-F5344CB8AC3E}">
        <p14:creationId xmlns:p14="http://schemas.microsoft.com/office/powerpoint/2010/main" val="178785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607680" y="630360"/>
            <a:ext cx="10846800" cy="577944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6600" b="1" strike="noStrike" spc="-1" dirty="0">
                <a:solidFill>
                  <a:srgbClr val="203864"/>
                </a:solidFill>
                <a:uFill>
                  <a:solidFill>
                    <a:srgbClr val="FFFFFF"/>
                  </a:solidFill>
                </a:uFill>
                <a:latin typeface="Arial Black"/>
              </a:rPr>
              <a:t>Inference </a:t>
            </a:r>
            <a:r>
              <a:rPr lang="en-US" sz="6600" b="1" spc="-1" dirty="0" smtClean="0">
                <a:solidFill>
                  <a:schemeClr val="tx1">
                    <a:lumMod val="50000"/>
                    <a:lumOff val="50000"/>
                  </a:schemeClr>
                </a:solidFill>
                <a:uFill>
                  <a:solidFill>
                    <a:srgbClr val="FFFFFF"/>
                  </a:solidFill>
                </a:uFill>
                <a:latin typeface="Arial Black"/>
              </a:rPr>
              <a:t>with</a:t>
            </a:r>
            <a:endParaRPr lang="en-US" sz="1800" b="0" strike="noStrike" spc="-1" dirty="0">
              <a:solidFill>
                <a:schemeClr val="tx1">
                  <a:lumMod val="50000"/>
                  <a:lumOff val="50000"/>
                </a:schemeClr>
              </a:solidFill>
              <a:uFill>
                <a:solidFill>
                  <a:srgbClr val="FFFFFF"/>
                </a:solidFill>
              </a:uFill>
              <a:latin typeface="Arial"/>
            </a:endParaRPr>
          </a:p>
          <a:p>
            <a:pPr>
              <a:lnSpc>
                <a:spcPct val="90000"/>
              </a:lnSpc>
            </a:pPr>
            <a:r>
              <a:rPr lang="en-US" sz="6600" b="1" strike="noStrike" spc="-1" dirty="0">
                <a:solidFill>
                  <a:srgbClr val="203864"/>
                </a:solidFill>
                <a:uFill>
                  <a:solidFill>
                    <a:srgbClr val="FFFFFF"/>
                  </a:solidFill>
                </a:uFill>
                <a:latin typeface="Arial Black"/>
              </a:rPr>
              <a:t>                   </a:t>
            </a:r>
            <a:r>
              <a:rPr lang="en-US" sz="6600" b="1" strike="noStrike" spc="-1" dirty="0" err="1">
                <a:solidFill>
                  <a:srgbClr val="203864"/>
                </a:solidFill>
                <a:uFill>
                  <a:solidFill>
                    <a:srgbClr val="FFFFFF"/>
                  </a:solidFill>
                </a:uFill>
                <a:latin typeface="Arial Black"/>
              </a:rPr>
              <a:t>OpenVINO</a:t>
            </a:r>
            <a:r>
              <a:rPr lang="en-US" sz="6600" b="1" strike="noStrike" spc="-1" dirty="0">
                <a:solidFill>
                  <a:srgbClr val="203864"/>
                </a:solidFill>
                <a:uFill>
                  <a:solidFill>
                    <a:srgbClr val="FFFFFF"/>
                  </a:solidFill>
                </a:uFill>
                <a:latin typeface="Arial Black"/>
              </a:rPr>
              <a:t> </a:t>
            </a:r>
            <a:endParaRPr lang="en-US" sz="1800" b="0" strike="noStrike" spc="-1" dirty="0">
              <a:solidFill>
                <a:srgbClr val="000000"/>
              </a:solidFill>
              <a:uFill>
                <a:solidFill>
                  <a:srgbClr val="FFFFFF"/>
                </a:solidFill>
              </a:uFill>
              <a:latin typeface="Arial"/>
            </a:endParaRPr>
          </a:p>
        </p:txBody>
      </p:sp>
      <p:sp>
        <p:nvSpPr>
          <p:cNvPr id="129" name="CustomShape 2"/>
          <p:cNvSpPr/>
          <p:nvPr/>
        </p:nvSpPr>
        <p:spPr>
          <a:xfrm>
            <a:off x="3594960" y="5054760"/>
            <a:ext cx="503748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800" b="1" strike="noStrike" spc="-1" dirty="0" smtClean="0">
                <a:solidFill>
                  <a:srgbClr val="000000"/>
                </a:solidFill>
                <a:uFill>
                  <a:solidFill>
                    <a:srgbClr val="FFFFFF"/>
                  </a:solidFill>
                </a:uFill>
                <a:latin typeface="Calibri"/>
              </a:rPr>
              <a:t>2019. Aug.</a:t>
            </a:r>
          </a:p>
          <a:p>
            <a:pPr algn="ctr">
              <a:lnSpc>
                <a:spcPct val="100000"/>
              </a:lnSpc>
            </a:pPr>
            <a:r>
              <a:rPr lang="en-US" sz="2800" b="1" spc="-1" dirty="0">
                <a:solidFill>
                  <a:srgbClr val="000000"/>
                </a:solidFill>
                <a:uFill>
                  <a:solidFill>
                    <a:srgbClr val="FFFFFF"/>
                  </a:solidFill>
                </a:uFill>
                <a:latin typeface="Calibri"/>
              </a:rPr>
              <a:t>I</a:t>
            </a:r>
            <a:r>
              <a:rPr lang="en-US" sz="2800" b="1" strike="noStrike" spc="-1" dirty="0" smtClean="0">
                <a:solidFill>
                  <a:srgbClr val="000000"/>
                </a:solidFill>
                <a:uFill>
                  <a:solidFill>
                    <a:srgbClr val="FFFFFF"/>
                  </a:solidFill>
                </a:uFill>
                <a:latin typeface="Calibri"/>
              </a:rPr>
              <a:t>ntel </a:t>
            </a:r>
            <a:r>
              <a:rPr lang="en-US" sz="2800" b="1" strike="noStrike" spc="-1" dirty="0">
                <a:solidFill>
                  <a:srgbClr val="000000"/>
                </a:solidFill>
                <a:uFill>
                  <a:solidFill>
                    <a:srgbClr val="FFFFFF"/>
                  </a:solidFill>
                </a:uFill>
                <a:latin typeface="Calibri"/>
              </a:rPr>
              <a:t>Korea </a:t>
            </a:r>
            <a:r>
              <a:rPr lang="en-US" sz="2800" b="1" strike="noStrike" spc="-1" dirty="0" err="1">
                <a:solidFill>
                  <a:srgbClr val="000000"/>
                </a:solidFill>
                <a:uFill>
                  <a:solidFill>
                    <a:srgbClr val="FFFFFF"/>
                  </a:solidFill>
                </a:uFill>
                <a:latin typeface="Calibri"/>
              </a:rPr>
              <a:t>이인구</a:t>
            </a:r>
            <a:endParaRPr lang="en-US" sz="1800" b="0" strike="noStrike" spc="-1" dirty="0">
              <a:solidFill>
                <a:srgbClr val="000000"/>
              </a:solidFill>
              <a:uFill>
                <a:solidFill>
                  <a:srgbClr val="FFFFFF"/>
                </a:solidFill>
              </a:u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5985" y="4393959"/>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srgbClr val="FFFFFF"/>
                </a:solidFill>
              </a:rPr>
              <a:t>Caffe</a:t>
            </a:r>
            <a:r>
              <a:rPr lang="en-US" sz="1600" dirty="0">
                <a:solidFill>
                  <a:srgbClr val="FFFFFF"/>
                </a:solidFill>
              </a:rPr>
              <a:t>*</a:t>
            </a:r>
          </a:p>
        </p:txBody>
      </p:sp>
      <p:sp>
        <p:nvSpPr>
          <p:cNvPr id="63" name="Rounded Rectangle 62"/>
          <p:cNvSpPr/>
          <p:nvPr/>
        </p:nvSpPr>
        <p:spPr>
          <a:xfrm>
            <a:off x="215985" y="4831965"/>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FFFFFF"/>
                </a:solidFill>
              </a:rPr>
              <a:t>Tensor Flow*</a:t>
            </a:r>
          </a:p>
        </p:txBody>
      </p:sp>
      <p:sp>
        <p:nvSpPr>
          <p:cNvPr id="64" name="Rounded Rectangle 63"/>
          <p:cNvSpPr/>
          <p:nvPr/>
        </p:nvSpPr>
        <p:spPr>
          <a:xfrm>
            <a:off x="215985" y="5269972"/>
            <a:ext cx="1625600"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srgbClr val="FFFFFF"/>
                </a:solidFill>
              </a:rPr>
              <a:t>MxNet</a:t>
            </a:r>
            <a:r>
              <a:rPr lang="en-US" sz="1600" dirty="0">
                <a:solidFill>
                  <a:srgbClr val="FFFFFF"/>
                </a:solidFill>
              </a:rPr>
              <a:t>*</a:t>
            </a:r>
          </a:p>
        </p:txBody>
      </p:sp>
      <p:grpSp>
        <p:nvGrpSpPr>
          <p:cNvPr id="68" name="Group 67"/>
          <p:cNvGrpSpPr/>
          <p:nvPr/>
        </p:nvGrpSpPr>
        <p:grpSpPr>
          <a:xfrm>
            <a:off x="4335261" y="4696287"/>
            <a:ext cx="851528" cy="531584"/>
            <a:chOff x="4288633" y="1451170"/>
            <a:chExt cx="638646" cy="398688"/>
          </a:xfrm>
        </p:grpSpPr>
        <p:sp>
          <p:nvSpPr>
            <p:cNvPr id="69" name="Flowchart: Magnetic Disk 68"/>
            <p:cNvSpPr/>
            <p:nvPr/>
          </p:nvSpPr>
          <p:spPr>
            <a:xfrm>
              <a:off x="4602350" y="1520865"/>
              <a:ext cx="324929" cy="328993"/>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defTabSz="609585"/>
              <a:r>
                <a:rPr lang="en-US" sz="1333" dirty="0">
                  <a:solidFill>
                    <a:srgbClr val="B1BABF"/>
                  </a:solidFill>
                </a:rPr>
                <a:t>.data</a:t>
              </a:r>
            </a:p>
          </p:txBody>
        </p:sp>
        <p:sp>
          <p:nvSpPr>
            <p:cNvPr id="70" name="TextBox 69"/>
            <p:cNvSpPr txBox="1"/>
            <p:nvPr/>
          </p:nvSpPr>
          <p:spPr>
            <a:xfrm>
              <a:off x="4288633" y="1549811"/>
              <a:ext cx="389178" cy="199601"/>
            </a:xfrm>
            <a:prstGeom prst="rect">
              <a:avLst/>
            </a:prstGeom>
            <a:noFill/>
          </p:spPr>
          <p:txBody>
            <a:bodyPr vert="horz" wrap="square" lIns="0" tIns="0" rIns="0" bIns="0" rtlCol="0">
              <a:noAutofit/>
            </a:bodyPr>
            <a:lstStyle/>
            <a:p>
              <a:pPr algn="ctr" defTabSz="609585"/>
              <a:r>
                <a:rPr lang="en-US" sz="1600" b="1" dirty="0">
                  <a:solidFill>
                    <a:srgbClr val="003C71"/>
                  </a:solidFill>
                </a:rPr>
                <a:t>IR</a:t>
              </a:r>
            </a:p>
          </p:txBody>
        </p:sp>
        <p:sp>
          <p:nvSpPr>
            <p:cNvPr id="71" name="Flowchart: Magnetic Disk 70"/>
            <p:cNvSpPr/>
            <p:nvPr/>
          </p:nvSpPr>
          <p:spPr>
            <a:xfrm>
              <a:off x="4601854" y="1451170"/>
              <a:ext cx="324929" cy="170140"/>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defTabSz="609585"/>
              <a:r>
                <a:rPr lang="en-US" sz="1333" dirty="0">
                  <a:solidFill>
                    <a:srgbClr val="B1BABF"/>
                  </a:solidFill>
                </a:rPr>
                <a:t>IR</a:t>
              </a:r>
            </a:p>
          </p:txBody>
        </p:sp>
      </p:grpSp>
      <p:sp>
        <p:nvSpPr>
          <p:cNvPr id="12" name="TextBox 11"/>
          <p:cNvSpPr txBox="1"/>
          <p:nvPr/>
        </p:nvSpPr>
        <p:spPr>
          <a:xfrm>
            <a:off x="4158558" y="5592749"/>
            <a:ext cx="1628557" cy="369332"/>
          </a:xfrm>
          <a:prstGeom prst="rect">
            <a:avLst/>
          </a:prstGeom>
          <a:noFill/>
        </p:spPr>
        <p:txBody>
          <a:bodyPr wrap="square" lIns="0" tIns="0" rIns="0" bIns="0" rtlCol="0">
            <a:spAutoFit/>
          </a:bodyPr>
          <a:lstStyle/>
          <a:p>
            <a:pPr algn="ctr" defTabSz="609585"/>
            <a:r>
              <a:rPr lang="en-US" sz="1200" dirty="0">
                <a:solidFill>
                  <a:srgbClr val="003C71">
                    <a:lumMod val="50000"/>
                  </a:srgbClr>
                </a:solidFill>
              </a:rPr>
              <a:t>IR =  Intermediate Representation format</a:t>
            </a:r>
          </a:p>
        </p:txBody>
      </p:sp>
      <p:cxnSp>
        <p:nvCxnSpPr>
          <p:cNvPr id="16" name="Straight Arrow Connector 15"/>
          <p:cNvCxnSpPr>
            <a:stCxn id="10" idx="3"/>
          </p:cNvCxnSpPr>
          <p:nvPr/>
        </p:nvCxnSpPr>
        <p:spPr>
          <a:xfrm>
            <a:off x="1841586" y="4570068"/>
            <a:ext cx="817645" cy="451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63" idx="3"/>
          </p:cNvCxnSpPr>
          <p:nvPr/>
        </p:nvCxnSpPr>
        <p:spPr>
          <a:xfrm>
            <a:off x="1841586" y="5008073"/>
            <a:ext cx="817645" cy="13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4" idx="3"/>
          </p:cNvCxnSpPr>
          <p:nvPr/>
        </p:nvCxnSpPr>
        <p:spPr>
          <a:xfrm flipV="1">
            <a:off x="1841586" y="5021621"/>
            <a:ext cx="817645" cy="42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Line Callout 2 (Border and Accent Bar) 79"/>
          <p:cNvSpPr/>
          <p:nvPr/>
        </p:nvSpPr>
        <p:spPr>
          <a:xfrm>
            <a:off x="3778914" y="3763978"/>
            <a:ext cx="1937945" cy="412895"/>
          </a:xfrm>
          <a:prstGeom prst="accentBorderCallout2">
            <a:avLst>
              <a:gd name="adj1" fmla="val 18750"/>
              <a:gd name="adj2" fmla="val -8333"/>
              <a:gd name="adj3" fmla="val 34061"/>
              <a:gd name="adj4" fmla="val -27107"/>
              <a:gd name="adj5" fmla="val 163236"/>
              <a:gd name="adj6" fmla="val -26838"/>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609585"/>
            <a:r>
              <a:rPr lang="en-US" sz="1400" dirty="0">
                <a:solidFill>
                  <a:srgbClr val="B1BABF"/>
                </a:solidFill>
              </a:rPr>
              <a:t>Convert &amp; optimize to fit all targets</a:t>
            </a:r>
          </a:p>
        </p:txBody>
      </p:sp>
      <p:sp>
        <p:nvSpPr>
          <p:cNvPr id="81" name="Right Arrow 80"/>
          <p:cNvSpPr/>
          <p:nvPr/>
        </p:nvSpPr>
        <p:spPr>
          <a:xfrm>
            <a:off x="5284302" y="4724957"/>
            <a:ext cx="1615292" cy="3976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82" name="TextBox 81"/>
          <p:cNvSpPr txBox="1"/>
          <p:nvPr/>
        </p:nvSpPr>
        <p:spPr>
          <a:xfrm>
            <a:off x="5284304" y="4998003"/>
            <a:ext cx="1479952" cy="338554"/>
          </a:xfrm>
          <a:prstGeom prst="rect">
            <a:avLst/>
          </a:prstGeom>
          <a:noFill/>
        </p:spPr>
        <p:txBody>
          <a:bodyPr wrap="square" rtlCol="0">
            <a:spAutoFit/>
          </a:bodyPr>
          <a:lstStyle/>
          <a:p>
            <a:pPr algn="ctr" defTabSz="609585"/>
            <a:r>
              <a:rPr lang="en-US" sz="1600" dirty="0">
                <a:solidFill>
                  <a:srgbClr val="B1BABF"/>
                </a:solidFill>
              </a:rPr>
              <a:t>Load, infer</a:t>
            </a:r>
          </a:p>
        </p:txBody>
      </p:sp>
      <p:cxnSp>
        <p:nvCxnSpPr>
          <p:cNvPr id="85" name="Straight Connector 84"/>
          <p:cNvCxnSpPr>
            <a:stCxn id="12" idx="0"/>
            <a:endCxn id="69" idx="3"/>
          </p:cNvCxnSpPr>
          <p:nvPr/>
        </p:nvCxnSpPr>
        <p:spPr>
          <a:xfrm flipH="1" flipV="1">
            <a:off x="4970170" y="5227871"/>
            <a:ext cx="2667" cy="364878"/>
          </a:xfrm>
          <a:prstGeom prst="line">
            <a:avLst/>
          </a:prstGeom>
          <a:ln w="3175">
            <a:prstDash val="dash"/>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9245821" y="3751013"/>
            <a:ext cx="1886447" cy="405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FFFFFF"/>
                </a:solidFill>
              </a:rPr>
              <a:t>CPU Plugin</a:t>
            </a:r>
          </a:p>
        </p:txBody>
      </p:sp>
      <p:sp>
        <p:nvSpPr>
          <p:cNvPr id="90" name="Rectangle 89"/>
          <p:cNvSpPr/>
          <p:nvPr/>
        </p:nvSpPr>
        <p:spPr>
          <a:xfrm>
            <a:off x="9246560" y="4366955"/>
            <a:ext cx="18875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FFFFFF"/>
                </a:solidFill>
              </a:rPr>
              <a:t>GPU Plugin</a:t>
            </a:r>
          </a:p>
        </p:txBody>
      </p:sp>
      <p:sp>
        <p:nvSpPr>
          <p:cNvPr id="91" name="Rectangle 90"/>
          <p:cNvSpPr/>
          <p:nvPr/>
        </p:nvSpPr>
        <p:spPr>
          <a:xfrm>
            <a:off x="9251962" y="4946778"/>
            <a:ext cx="18875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FFFFFF"/>
                </a:solidFill>
              </a:rPr>
              <a:t>FPGA Plugin</a:t>
            </a:r>
          </a:p>
        </p:txBody>
      </p:sp>
      <p:sp>
        <p:nvSpPr>
          <p:cNvPr id="93" name="Rectangle 92"/>
          <p:cNvSpPr/>
          <p:nvPr/>
        </p:nvSpPr>
        <p:spPr>
          <a:xfrm>
            <a:off x="9245821" y="5558486"/>
            <a:ext cx="1868785" cy="369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FFFFFF"/>
                </a:solidFill>
              </a:rPr>
              <a:t>Myriad Plugin</a:t>
            </a:r>
          </a:p>
        </p:txBody>
      </p:sp>
      <p:sp>
        <p:nvSpPr>
          <p:cNvPr id="4" name="Rounded Rectangle 3"/>
          <p:cNvSpPr/>
          <p:nvPr/>
        </p:nvSpPr>
        <p:spPr>
          <a:xfrm>
            <a:off x="2564737" y="4260407"/>
            <a:ext cx="1566488" cy="1331301"/>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b="1" dirty="0">
                <a:solidFill>
                  <a:srgbClr val="FFFFFF"/>
                </a:solidFill>
              </a:rPr>
              <a:t>Model Optimizer</a:t>
            </a:r>
          </a:p>
          <a:p>
            <a:pPr algn="ctr" defTabSz="609585"/>
            <a:r>
              <a:rPr lang="en-US" sz="1467" dirty="0">
                <a:solidFill>
                  <a:srgbClr val="FFFFFF"/>
                </a:solidFill>
              </a:rPr>
              <a:t>Convert &amp; Optimize</a:t>
            </a:r>
          </a:p>
        </p:txBody>
      </p:sp>
      <p:sp>
        <p:nvSpPr>
          <p:cNvPr id="33" name="Right Arrow 32"/>
          <p:cNvSpPr/>
          <p:nvPr/>
        </p:nvSpPr>
        <p:spPr>
          <a:xfrm>
            <a:off x="4158558" y="4852097"/>
            <a:ext cx="323057" cy="2418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45" name="Content Placeholder 10"/>
          <p:cNvSpPr txBox="1">
            <a:spLocks/>
          </p:cNvSpPr>
          <p:nvPr/>
        </p:nvSpPr>
        <p:spPr>
          <a:xfrm>
            <a:off x="275599" y="1461386"/>
            <a:ext cx="5845396" cy="1590115"/>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0000"/>
              </a:buClr>
            </a:pPr>
            <a:r>
              <a:rPr lang="en-US" sz="2133" b="1" dirty="0">
                <a:solidFill>
                  <a:srgbClr val="0071C5"/>
                </a:solidFill>
              </a:rPr>
              <a:t>Model Optimizer</a:t>
            </a:r>
          </a:p>
          <a:p>
            <a:pPr lvl="1">
              <a:buClr>
                <a:srgbClr val="000000"/>
              </a:buClr>
            </a:pPr>
            <a:r>
              <a:rPr lang="en-US" sz="1600" b="1" dirty="0">
                <a:solidFill>
                  <a:srgbClr val="0071C5"/>
                </a:solidFill>
              </a:rPr>
              <a:t>What it is</a:t>
            </a:r>
            <a:r>
              <a:rPr lang="en-US" sz="1600" dirty="0">
                <a:solidFill>
                  <a:srgbClr val="B1BABF"/>
                </a:solidFill>
              </a:rPr>
              <a:t>: Preparation step -&gt; imports trained models</a:t>
            </a:r>
          </a:p>
          <a:p>
            <a:pPr lvl="1">
              <a:buClr>
                <a:srgbClr val="000000"/>
              </a:buClr>
            </a:pPr>
            <a:r>
              <a:rPr lang="en-US" sz="1600" b="1" dirty="0">
                <a:solidFill>
                  <a:srgbClr val="0071C5"/>
                </a:solidFill>
              </a:rPr>
              <a:t>Why important</a:t>
            </a:r>
            <a:r>
              <a:rPr lang="en-US" sz="1600" dirty="0">
                <a:solidFill>
                  <a:srgbClr val="0071C5"/>
                </a:solidFill>
              </a:rPr>
              <a:t>: </a:t>
            </a:r>
            <a:r>
              <a:rPr lang="en-US" sz="1600" dirty="0">
                <a:solidFill>
                  <a:srgbClr val="B1BABF"/>
                </a:solidFill>
              </a:rPr>
              <a:t>Optimizes for performance/space with conservative topology transformations; biggest boost is from conversion to data types matching hardware. </a:t>
            </a:r>
          </a:p>
        </p:txBody>
      </p:sp>
      <p:sp>
        <p:nvSpPr>
          <p:cNvPr id="46" name="Content Placeholder 10"/>
          <p:cNvSpPr txBox="1">
            <a:spLocks/>
          </p:cNvSpPr>
          <p:nvPr/>
        </p:nvSpPr>
        <p:spPr>
          <a:xfrm>
            <a:off x="6145708" y="1438668"/>
            <a:ext cx="5886941" cy="1836337"/>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0000"/>
              </a:buClr>
            </a:pPr>
            <a:r>
              <a:rPr lang="en-US" sz="2133" b="1" dirty="0">
                <a:solidFill>
                  <a:srgbClr val="0071C5"/>
                </a:solidFill>
              </a:rPr>
              <a:t>Inference Engine</a:t>
            </a:r>
          </a:p>
          <a:p>
            <a:pPr lvl="1">
              <a:buClr>
                <a:srgbClr val="000000"/>
              </a:buClr>
            </a:pPr>
            <a:r>
              <a:rPr lang="en-US" sz="1600" b="1" dirty="0">
                <a:solidFill>
                  <a:srgbClr val="0071C5"/>
                </a:solidFill>
              </a:rPr>
              <a:t>What it is</a:t>
            </a:r>
            <a:r>
              <a:rPr lang="en-US" sz="1600" dirty="0">
                <a:solidFill>
                  <a:srgbClr val="0071C5"/>
                </a:solidFill>
              </a:rPr>
              <a:t>: </a:t>
            </a:r>
            <a:r>
              <a:rPr lang="en-US" sz="1600" dirty="0">
                <a:solidFill>
                  <a:srgbClr val="B1BABF"/>
                </a:solidFill>
              </a:rPr>
              <a:t>High-level inference API</a:t>
            </a:r>
          </a:p>
          <a:p>
            <a:pPr lvl="1">
              <a:buClr>
                <a:srgbClr val="000000"/>
              </a:buClr>
            </a:pPr>
            <a:r>
              <a:rPr lang="en-US" sz="1600" b="1" dirty="0">
                <a:solidFill>
                  <a:srgbClr val="0071C5"/>
                </a:solidFill>
              </a:rPr>
              <a:t>Why important</a:t>
            </a:r>
            <a:r>
              <a:rPr lang="en-US" sz="1600" dirty="0">
                <a:solidFill>
                  <a:srgbClr val="0071C5"/>
                </a:solidFill>
              </a:rPr>
              <a:t>: </a:t>
            </a:r>
            <a:r>
              <a:rPr lang="en-US" sz="1600" dirty="0">
                <a:solidFill>
                  <a:srgbClr val="B1BABF"/>
                </a:solidFill>
              </a:rPr>
              <a:t>Interface is implemented as dynamically loaded plugins for each hardware type. Delivers best performance for each type without requiring users to implement and maintain multiple code pathways.</a:t>
            </a:r>
          </a:p>
        </p:txBody>
      </p:sp>
      <p:sp>
        <p:nvSpPr>
          <p:cNvPr id="47" name="TextBox 46"/>
          <p:cNvSpPr txBox="1"/>
          <p:nvPr/>
        </p:nvSpPr>
        <p:spPr>
          <a:xfrm>
            <a:off x="1109797" y="3788965"/>
            <a:ext cx="786946" cy="492443"/>
          </a:xfrm>
          <a:prstGeom prst="rect">
            <a:avLst/>
          </a:prstGeom>
          <a:noFill/>
        </p:spPr>
        <p:txBody>
          <a:bodyPr vert="horz" wrap="none" lIns="0" tIns="0" rIns="0" bIns="0" rtlCol="0">
            <a:spAutoFit/>
          </a:bodyPr>
          <a:lstStyle/>
          <a:p>
            <a:pPr algn="ctr" defTabSz="609585"/>
            <a:r>
              <a:rPr lang="en-US" sz="1600" b="1" dirty="0">
                <a:solidFill>
                  <a:srgbClr val="003C71"/>
                </a:solidFill>
              </a:rPr>
              <a:t>Trained </a:t>
            </a:r>
            <a:br>
              <a:rPr lang="en-US" sz="1600" b="1" dirty="0">
                <a:solidFill>
                  <a:srgbClr val="003C71"/>
                </a:solidFill>
              </a:rPr>
            </a:br>
            <a:r>
              <a:rPr lang="en-US" sz="1600" b="1" dirty="0">
                <a:solidFill>
                  <a:srgbClr val="003C71"/>
                </a:solidFill>
              </a:rPr>
              <a:t>Model</a:t>
            </a:r>
          </a:p>
        </p:txBody>
      </p:sp>
      <p:grpSp>
        <p:nvGrpSpPr>
          <p:cNvPr id="48" name="Group 47"/>
          <p:cNvGrpSpPr/>
          <p:nvPr/>
        </p:nvGrpSpPr>
        <p:grpSpPr>
          <a:xfrm>
            <a:off x="350519" y="3751012"/>
            <a:ext cx="496623" cy="509395"/>
            <a:chOff x="4179208" y="1050528"/>
            <a:chExt cx="1007203" cy="1025330"/>
          </a:xfrm>
        </p:grpSpPr>
        <p:sp>
          <p:nvSpPr>
            <p:cNvPr id="49" name="Oval 48"/>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0" name="Oval 49"/>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1" name="Oval 50"/>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2" name="Oval 51"/>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3" name="Oval 52"/>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5" name="Oval 54"/>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6" name="Oval 55"/>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7" name="Oval 56"/>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8" name="Oval 57"/>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sp>
          <p:nvSpPr>
            <p:cNvPr id="59" name="Oval 58"/>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600" b="1">
                <a:solidFill>
                  <a:srgbClr val="003C71"/>
                </a:solidFill>
              </a:endParaRPr>
            </a:p>
          </p:txBody>
        </p:sp>
        <p:cxnSp>
          <p:nvCxnSpPr>
            <p:cNvPr id="60" name="Straight Connector 59"/>
            <p:cNvCxnSpPr>
              <a:stCxn id="56" idx="6"/>
              <a:endCxn id="59"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3" idx="6"/>
              <a:endCxn id="57"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6" idx="7"/>
              <a:endCxn id="58"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5"/>
              <a:endCxn id="59"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3" idx="5"/>
              <a:endCxn id="58"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55" idx="6"/>
              <a:endCxn id="57"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49" idx="7"/>
              <a:endCxn id="5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55"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49" idx="5"/>
              <a:endCxn id="56"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50" idx="7"/>
              <a:endCxn id="5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50" idx="6"/>
              <a:endCxn id="55"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50" idx="5"/>
              <a:endCxn id="56"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51" idx="7"/>
              <a:endCxn id="5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51" idx="6"/>
              <a:endCxn id="55"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51" idx="5"/>
              <a:endCxn id="56"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52" idx="7"/>
              <a:endCxn id="5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52" idx="6"/>
              <a:endCxn id="55"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52" idx="5"/>
              <a:endCxn id="56"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7" name="Rounded Rectangle 16"/>
          <p:cNvSpPr/>
          <p:nvPr/>
        </p:nvSpPr>
        <p:spPr>
          <a:xfrm>
            <a:off x="6968291" y="3751013"/>
            <a:ext cx="2190509" cy="2329748"/>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b="1" dirty="0">
                <a:solidFill>
                  <a:srgbClr val="FFFFFF"/>
                </a:solidFill>
              </a:rPr>
              <a:t>Inference Engine </a:t>
            </a:r>
          </a:p>
          <a:p>
            <a:pPr algn="ctr" defTabSz="609585"/>
            <a:r>
              <a:rPr lang="en-US" sz="1600" dirty="0">
                <a:solidFill>
                  <a:srgbClr val="FFFFFF"/>
                </a:solidFill>
              </a:rPr>
              <a:t>Common API  (C++)</a:t>
            </a:r>
          </a:p>
          <a:p>
            <a:pPr algn="ctr" defTabSz="609585"/>
            <a:r>
              <a:rPr lang="en-US" sz="1600" dirty="0">
                <a:solidFill>
                  <a:srgbClr val="FFFFFF"/>
                </a:solidFill>
              </a:rPr>
              <a:t>Optimized cross-platform inference</a:t>
            </a:r>
          </a:p>
        </p:txBody>
      </p:sp>
      <p:sp>
        <p:nvSpPr>
          <p:cNvPr id="65" name="TextBox 64"/>
          <p:cNvSpPr txBox="1"/>
          <p:nvPr/>
        </p:nvSpPr>
        <p:spPr>
          <a:xfrm>
            <a:off x="4127672" y="6516535"/>
            <a:ext cx="4893968" cy="143565"/>
          </a:xfrm>
          <a:prstGeom prst="rect">
            <a:avLst/>
          </a:prstGeom>
          <a:noFill/>
        </p:spPr>
        <p:txBody>
          <a:bodyPr vert="horz" wrap="none" lIns="0" tIns="0" rIns="0" bIns="0" rtlCol="0">
            <a:spAutoFit/>
          </a:bodyPr>
          <a:lstStyle/>
          <a:p>
            <a:pPr defTabSz="609585"/>
            <a:r>
              <a:rPr lang="en-US" sz="933" dirty="0">
                <a:solidFill>
                  <a:srgbClr val="B1BABF"/>
                </a:solidFill>
              </a:rPr>
              <a:t>OpenCL and the OpenCL logo are trademarks of Apple Inc. used by permission by Khronos</a:t>
            </a:r>
          </a:p>
        </p:txBody>
      </p:sp>
      <p:sp>
        <p:nvSpPr>
          <p:cNvPr id="66" name="Rectangle 65"/>
          <p:cNvSpPr/>
          <p:nvPr/>
        </p:nvSpPr>
        <p:spPr>
          <a:xfrm>
            <a:off x="79895" y="5990349"/>
            <a:ext cx="4569365" cy="143565"/>
          </a:xfrm>
          <a:prstGeom prst="rect">
            <a:avLst/>
          </a:prstGeom>
        </p:spPr>
        <p:txBody>
          <a:bodyPr wrap="square" lIns="0" tIns="0" rIns="0" bIns="0">
            <a:spAutoFit/>
          </a:bodyPr>
          <a:lstStyle/>
          <a:p>
            <a:pPr defTabSz="609585"/>
            <a:r>
              <a:rPr lang="en-US" sz="933" dirty="0">
                <a:solidFill>
                  <a:srgbClr val="B1BABF">
                    <a:lumMod val="50000"/>
                  </a:srgbClr>
                </a:solidFill>
              </a:rPr>
              <a:t>GPU = Intel CPU with integrated graphics processing unit/Intel® Processor Graphics</a:t>
            </a:r>
          </a:p>
        </p:txBody>
      </p:sp>
      <p:sp>
        <p:nvSpPr>
          <p:cNvPr id="67" name="Rectangle 66">
            <a:extLst>
              <a:ext uri="{FF2B5EF4-FFF2-40B4-BE49-F238E27FC236}">
                <a16:creationId xmlns:a16="http://schemas.microsoft.com/office/drawing/2014/main" xmlns="" id="{1391551F-7EB7-FC40-9260-F793481EA58D}"/>
              </a:ext>
            </a:extLst>
          </p:cNvPr>
          <p:cNvSpPr/>
          <p:nvPr/>
        </p:nvSpPr>
        <p:spPr>
          <a:xfrm>
            <a:off x="4264" y="87243"/>
            <a:ext cx="12187737" cy="1014893"/>
          </a:xfrm>
          <a:prstGeom prst="rect">
            <a:avLst/>
          </a:prstGeom>
        </p:spPr>
        <p:txBody>
          <a:bodyPr wrap="square">
            <a:spAutoFit/>
          </a:bodyPr>
          <a:lstStyle/>
          <a:p>
            <a:pPr algn="ctr" defTabSz="609555"/>
            <a:r>
              <a:rPr lang="en-US" sz="5995"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Intel® Deep Learning Deployment Toolkit (DLDT)</a:t>
            </a:r>
            <a:endParaRPr lang="en-US" sz="3729" dirty="0">
              <a:solidFill>
                <a:srgbClr val="0071C5"/>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xmlns="" id="{2C5839FE-EB09-E748-AB54-A63C86C3D9A0}"/>
              </a:ext>
            </a:extLst>
          </p:cNvPr>
          <p:cNvSpPr txBox="1"/>
          <p:nvPr/>
        </p:nvSpPr>
        <p:spPr>
          <a:xfrm>
            <a:off x="5644" y="1063708"/>
            <a:ext cx="12180721" cy="348878"/>
          </a:xfrm>
          <a:prstGeom prst="rect">
            <a:avLst/>
          </a:prstGeom>
          <a:noFill/>
        </p:spPr>
        <p:txBody>
          <a:bodyPr wrap="square" lIns="0" tIns="0" rIns="0" bIns="0" rtlCol="0" anchor="ctr">
            <a:spAutoFit/>
          </a:bodyPr>
          <a:lstStyle>
            <a:defPPr>
              <a:defRPr lang="en-US"/>
            </a:defPPr>
            <a:lvl1pPr algn="ctr">
              <a:lnSpc>
                <a:spcPct val="85000"/>
              </a:lnSpc>
              <a:defRPr sz="2800">
                <a:solidFill>
                  <a:schemeClr val="accent5"/>
                </a:solidFill>
                <a:ea typeface="Intel Clear Light" panose="020B0404020203020204" pitchFamily="34" charset="0"/>
                <a:cs typeface="Intel Clear Light" panose="020B0404020203020204" pitchFamily="34" charset="0"/>
              </a:defRPr>
            </a:lvl1pPr>
          </a:lstStyle>
          <a:p>
            <a:pPr defTabSz="913509">
              <a:lnSpc>
                <a:spcPct val="100000"/>
              </a:lnSpc>
              <a:defRPr/>
            </a:pPr>
            <a:r>
              <a:rPr lang="en-US" sz="2267" kern="0" dirty="0">
                <a:solidFill>
                  <a:prstClr val="white">
                    <a:lumMod val="50000"/>
                  </a:prstClr>
                </a:solidFill>
              </a:rPr>
              <a:t>Take Full Advantage of the Power of Intel® Architecture for Deep Learning</a:t>
            </a:r>
          </a:p>
        </p:txBody>
      </p:sp>
      <p:sp>
        <p:nvSpPr>
          <p:cNvPr id="77" name="Rectangle 76">
            <a:extLst>
              <a:ext uri="{FF2B5EF4-FFF2-40B4-BE49-F238E27FC236}">
                <a16:creationId xmlns:a16="http://schemas.microsoft.com/office/drawing/2014/main" xmlns="" id="{441C2EFD-15A8-DB40-AFE5-3C40927C08C7}"/>
              </a:ext>
            </a:extLst>
          </p:cNvPr>
          <p:cNvSpPr/>
          <p:nvPr/>
        </p:nvSpPr>
        <p:spPr>
          <a:xfrm>
            <a:off x="15248" y="6104810"/>
            <a:ext cx="12192000" cy="196977"/>
          </a:xfrm>
          <a:prstGeom prst="rect">
            <a:avLst/>
          </a:prstGeom>
        </p:spPr>
        <p:txBody>
          <a:bodyPr wrap="square" lIns="60960" rIns="60960">
            <a:spAutoFit/>
          </a:bodyPr>
          <a:lstStyle/>
          <a:p>
            <a:pPr defTabSz="609555">
              <a:lnSpc>
                <a:spcPct val="85000"/>
              </a:lnSpc>
              <a:defRPr/>
            </a:pPr>
            <a:r>
              <a:rPr lang="en-US" sz="800" i="1" dirty="0">
                <a:solidFill>
                  <a:prstClr val="white">
                    <a:lumMod val="50000"/>
                  </a:prstClr>
                </a:solidFill>
                <a:latin typeface="Intel Clear"/>
                <a:ea typeface="Arial Narrow" charset="0"/>
                <a:cs typeface="Arial Narrow" charset="0"/>
              </a:rPr>
              <a:t>All products, computer systems, dates, and figures are preliminary based on current expectations, and are subject to change without notice.</a:t>
            </a:r>
          </a:p>
        </p:txBody>
      </p:sp>
    </p:spTree>
    <p:extLst>
      <p:ext uri="{BB962C8B-B14F-4D97-AF65-F5344CB8AC3E}">
        <p14:creationId xmlns:p14="http://schemas.microsoft.com/office/powerpoint/2010/main" val="276541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sp>
        <p:nvSpPr>
          <p:cNvPr id="231" name="TextShape 1"/>
          <p:cNvSpPr txBox="1"/>
          <p:nvPr/>
        </p:nvSpPr>
        <p:spPr>
          <a:xfrm>
            <a:off x="352440" y="294840"/>
            <a:ext cx="10972440" cy="1157760"/>
          </a:xfrm>
          <a:prstGeom prst="rect">
            <a:avLst/>
          </a:prstGeom>
          <a:noFill/>
          <a:ln>
            <a:noFill/>
          </a:ln>
        </p:spPr>
        <p:txBody>
          <a:bodyPr lIns="0" tIns="0" rIns="0" bIns="0"/>
          <a:lstStyle/>
          <a:p>
            <a:pPr>
              <a:lnSpc>
                <a:spcPct val="100000"/>
              </a:lnSpc>
            </a:pPr>
            <a:r>
              <a:rPr lang="en-US" sz="3600" b="0" strike="noStrike" spc="-1">
                <a:solidFill>
                  <a:srgbClr val="003C71"/>
                </a:solidFill>
                <a:uFill>
                  <a:solidFill>
                    <a:srgbClr val="FFFFFF"/>
                  </a:solidFill>
                </a:uFill>
                <a:latin typeface="Intel Clear"/>
                <a:ea typeface="Intel Clear"/>
              </a:rPr>
              <a:t>OpenVINO 설치하기</a:t>
            </a:r>
            <a:endParaRPr lang="en-US" sz="1800" b="0" strike="noStrike" spc="-1">
              <a:solidFill>
                <a:srgbClr val="000000"/>
              </a:solidFill>
              <a:uFill>
                <a:solidFill>
                  <a:srgbClr val="FFFFFF"/>
                </a:solidFill>
              </a:uFill>
              <a:latin typeface="Intel Clear"/>
            </a:endParaRPr>
          </a:p>
        </p:txBody>
      </p:sp>
      <p:sp>
        <p:nvSpPr>
          <p:cNvPr id="232" name="CustomShape 2"/>
          <p:cNvSpPr/>
          <p:nvPr/>
        </p:nvSpPr>
        <p:spPr>
          <a:xfrm>
            <a:off x="712440" y="1068840"/>
            <a:ext cx="10430280" cy="48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u="sng" strike="noStrike" spc="-1">
                <a:solidFill>
                  <a:srgbClr val="0071C5"/>
                </a:solidFill>
                <a:uFill>
                  <a:solidFill>
                    <a:srgbClr val="FFFFFF"/>
                  </a:solidFill>
                </a:uFill>
                <a:latin typeface="Intel Clear"/>
                <a:hlinkClick r:id="rId3"/>
              </a:rPr>
              <a:t>https://software.intel.com/en-us/articles/OpenVINO-Install-Linux</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457200" indent="-456840">
              <a:lnSpc>
                <a:spcPct val="100000"/>
              </a:lnSpc>
              <a:buClr>
                <a:srgbClr val="000000"/>
              </a:buClr>
              <a:buFont typeface="StarSymbol"/>
              <a:buAutoNum type="arabicPeriod"/>
            </a:pPr>
            <a:r>
              <a:rPr lang="en-US" sz="2400" b="0" strike="noStrike" spc="-1">
                <a:solidFill>
                  <a:srgbClr val="000000"/>
                </a:solidFill>
                <a:uFill>
                  <a:solidFill>
                    <a:srgbClr val="FFFFFF"/>
                  </a:solidFill>
                </a:uFill>
                <a:latin typeface="Intel Clear"/>
              </a:rPr>
              <a:t>Run the script to automatically download and install required external software dependencies.</a:t>
            </a:r>
            <a:endParaRPr lang="en-US" sz="1800" b="0" strike="noStrike" spc="-1">
              <a:solidFill>
                <a:srgbClr val="000000"/>
              </a:solidFill>
              <a:uFill>
                <a:solidFill>
                  <a:srgbClr val="FFFFFF"/>
                </a:solidFill>
              </a:uFill>
              <a:latin typeface="Arial"/>
            </a:endParaRPr>
          </a:p>
          <a:p>
            <a:pPr marL="457200" indent="-456840">
              <a:lnSpc>
                <a:spcPct val="100000"/>
              </a:lnSpc>
              <a:buClr>
                <a:srgbClr val="000000"/>
              </a:buClr>
              <a:buFont typeface="StarSymbol"/>
              <a:buAutoNum type="arabicPeriod"/>
            </a:pPr>
            <a:r>
              <a:rPr lang="en-US" sz="2400" b="0" strike="noStrike" spc="-1">
                <a:solidFill>
                  <a:srgbClr val="000000"/>
                </a:solidFill>
                <a:uFill>
                  <a:solidFill>
                    <a:srgbClr val="FFFFFF"/>
                  </a:solidFill>
                </a:uFill>
                <a:latin typeface="Intel Clear"/>
              </a:rPr>
              <a:t>These software dependencies are required for Intel-optimized OpenCV 3.4, the Deep Learning Inference Engine, and the Deep Learning Model Optimizer tools. Install these prior to installing the OpenVINO™ toolkit.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2400" b="0" strike="noStrike" spc="-1">
                <a:solidFill>
                  <a:srgbClr val="000000"/>
                </a:solidFill>
                <a:uFill>
                  <a:solidFill>
                    <a:srgbClr val="FFFFFF"/>
                  </a:solidFill>
                </a:uFill>
                <a:latin typeface="Intel Clear"/>
              </a:rPr>
              <a:t>	</a:t>
            </a:r>
            <a:r>
              <a:rPr lang="en-US" sz="2400" b="0" strike="noStrike" spc="-1">
                <a:solidFill>
                  <a:srgbClr val="0070C0"/>
                </a:solidFill>
                <a:uFill>
                  <a:solidFill>
                    <a:srgbClr val="FFFFFF"/>
                  </a:solidFill>
                </a:uFill>
                <a:latin typeface="Intel Clear"/>
              </a:rPr>
              <a:t>./install_cv_sdk_dependencies.sh</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2400" b="0" strike="noStrike" spc="-1">
                <a:solidFill>
                  <a:srgbClr val="000000"/>
                </a:solidFill>
                <a:uFill>
                  <a:solidFill>
                    <a:srgbClr val="FFFFFF"/>
                  </a:solidFill>
                </a:uFill>
                <a:latin typeface="Intel Clear"/>
              </a:rPr>
              <a:t>The dependencies are installed. Continue to the next section to install the OpenVINO™ core components.</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0" y="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등장의 배경</a:t>
            </a:r>
            <a:endParaRPr lang="en-US" sz="1800" b="0" strike="noStrike" spc="-1">
              <a:solidFill>
                <a:srgbClr val="000000"/>
              </a:solidFill>
              <a:uFill>
                <a:solidFill>
                  <a:srgbClr val="FFFFFF"/>
                </a:solidFill>
              </a:uFill>
              <a:latin typeface="Arial"/>
            </a:endParaRPr>
          </a:p>
        </p:txBody>
      </p:sp>
      <p:sp>
        <p:nvSpPr>
          <p:cNvPr id="234" name="CustomShape 2"/>
          <p:cNvSpPr/>
          <p:nvPr/>
        </p:nvSpPr>
        <p:spPr>
          <a:xfrm>
            <a:off x="510480" y="1303920"/>
            <a:ext cx="11174400" cy="5054040"/>
          </a:xfrm>
          <a:prstGeom prst="rect">
            <a:avLst/>
          </a:prstGeom>
          <a:solidFill>
            <a:srgbClr val="5B9BD5"/>
          </a:solidFill>
          <a:ln w="6480">
            <a:solidFill>
              <a:srgbClr val="70AD47"/>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인텔이 제공하는 다양한 연산 장치들을 딥 러닝에 사용할 수 있게합니다.</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CPU</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GPU</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FPGA (Field programmable gate array)</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Movidius (VPU, a low power system on chip)</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이를 위한 사용자 인터페이스를 제공합니다.</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하나의 인터페이스로 다수의 연산 장치를 효율적으로 사용할 수 있게 합니다.</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최적의 성능을 제공합니다.</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각 연산 장치에 최적화된 plug-in을 제공합니다.</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mklDNN, clDNN, DLNA, </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IA (인텔 Architecture)에 최적화된 OpenCV, OpenCL, MediaSDK 같은 기타 Tool (SDK)과도 연동할 수 있게 합니다.</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icture 2"/>
          <p:cNvPicPr/>
          <p:nvPr/>
        </p:nvPicPr>
        <p:blipFill>
          <a:blip r:embed="rId2"/>
          <a:stretch/>
        </p:blipFill>
        <p:spPr>
          <a:xfrm>
            <a:off x="842400" y="1548000"/>
            <a:ext cx="2125800" cy="2073960"/>
          </a:xfrm>
          <a:prstGeom prst="rect">
            <a:avLst/>
          </a:prstGeom>
          <a:ln>
            <a:noFill/>
          </a:ln>
        </p:spPr>
      </p:pic>
      <p:sp>
        <p:nvSpPr>
          <p:cNvPr id="236" name="CustomShape 1"/>
          <p:cNvSpPr/>
          <p:nvPr/>
        </p:nvSpPr>
        <p:spPr>
          <a:xfrm>
            <a:off x="776520" y="988200"/>
            <a:ext cx="17946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a:solidFill>
                  <a:srgbClr val="000000"/>
                </a:solidFill>
                <a:uFill>
                  <a:solidFill>
                    <a:srgbClr val="FFFFFF"/>
                  </a:solidFill>
                </a:uFill>
                <a:latin typeface="Calibri"/>
              </a:rPr>
              <a:t>CPU</a:t>
            </a:r>
            <a:endParaRPr lang="en-US" sz="1800" b="0" strike="noStrike" spc="-1">
              <a:solidFill>
                <a:srgbClr val="000000"/>
              </a:solidFill>
              <a:uFill>
                <a:solidFill>
                  <a:srgbClr val="FFFFFF"/>
                </a:solidFill>
              </a:uFill>
              <a:latin typeface="Arial"/>
            </a:endParaRPr>
          </a:p>
        </p:txBody>
      </p:sp>
      <p:sp>
        <p:nvSpPr>
          <p:cNvPr id="237" name="CustomShape 2"/>
          <p:cNvSpPr/>
          <p:nvPr/>
        </p:nvSpPr>
        <p:spPr>
          <a:xfrm>
            <a:off x="0" y="2052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인텔의 연산 장치들</a:t>
            </a:r>
            <a:endParaRPr lang="en-US" sz="1800" b="0" strike="noStrike" spc="-1">
              <a:solidFill>
                <a:srgbClr val="000000"/>
              </a:solidFill>
              <a:uFill>
                <a:solidFill>
                  <a:srgbClr val="FFFFFF"/>
                </a:solidFill>
              </a:uFill>
              <a:latin typeface="Arial"/>
            </a:endParaRPr>
          </a:p>
        </p:txBody>
      </p:sp>
      <p:pic>
        <p:nvPicPr>
          <p:cNvPr id="238" name="Picture 10"/>
          <p:cNvPicPr/>
          <p:nvPr/>
        </p:nvPicPr>
        <p:blipFill>
          <a:blip r:embed="rId3"/>
          <a:stretch/>
        </p:blipFill>
        <p:spPr>
          <a:xfrm>
            <a:off x="3264120" y="1548000"/>
            <a:ext cx="2064960" cy="2064960"/>
          </a:xfrm>
          <a:prstGeom prst="rect">
            <a:avLst/>
          </a:prstGeom>
          <a:ln>
            <a:noFill/>
          </a:ln>
        </p:spPr>
      </p:pic>
      <p:pic>
        <p:nvPicPr>
          <p:cNvPr id="239" name="Picture 1"/>
          <p:cNvPicPr/>
          <p:nvPr/>
        </p:nvPicPr>
        <p:blipFill>
          <a:blip r:embed="rId4"/>
          <a:stretch/>
        </p:blipFill>
        <p:spPr>
          <a:xfrm>
            <a:off x="7326720" y="1414800"/>
            <a:ext cx="3541320" cy="2198160"/>
          </a:xfrm>
          <a:prstGeom prst="rect">
            <a:avLst/>
          </a:prstGeom>
          <a:ln>
            <a:noFill/>
          </a:ln>
        </p:spPr>
      </p:pic>
      <p:sp>
        <p:nvSpPr>
          <p:cNvPr id="240" name="CustomShape 3"/>
          <p:cNvSpPr/>
          <p:nvPr/>
        </p:nvSpPr>
        <p:spPr>
          <a:xfrm>
            <a:off x="7034400" y="1414800"/>
            <a:ext cx="286416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a:solidFill>
                  <a:srgbClr val="000000"/>
                </a:solidFill>
                <a:uFill>
                  <a:solidFill>
                    <a:srgbClr val="FFFFFF"/>
                  </a:solidFill>
                </a:uFill>
                <a:latin typeface="Calibri"/>
              </a:rPr>
              <a:t>Movidius (VPU)</a:t>
            </a:r>
            <a:endParaRPr lang="en-US" sz="1800" b="0" strike="noStrike" spc="-1">
              <a:solidFill>
                <a:srgbClr val="000000"/>
              </a:solidFill>
              <a:uFill>
                <a:solidFill>
                  <a:srgbClr val="FFFFFF"/>
                </a:solidFill>
              </a:uFill>
              <a:latin typeface="Arial"/>
            </a:endParaRPr>
          </a:p>
        </p:txBody>
      </p:sp>
      <p:pic>
        <p:nvPicPr>
          <p:cNvPr id="241" name="Picture 2"/>
          <p:cNvPicPr/>
          <p:nvPr/>
        </p:nvPicPr>
        <p:blipFill>
          <a:blip r:embed="rId5"/>
          <a:stretch/>
        </p:blipFill>
        <p:spPr>
          <a:xfrm>
            <a:off x="641160" y="4520520"/>
            <a:ext cx="4687920" cy="1274400"/>
          </a:xfrm>
          <a:prstGeom prst="rect">
            <a:avLst/>
          </a:prstGeom>
          <a:ln>
            <a:noFill/>
          </a:ln>
        </p:spPr>
      </p:pic>
      <p:pic>
        <p:nvPicPr>
          <p:cNvPr id="242" name="Picture 14"/>
          <p:cNvPicPr/>
          <p:nvPr/>
        </p:nvPicPr>
        <p:blipFill>
          <a:blip r:embed="rId6"/>
          <a:stretch/>
        </p:blipFill>
        <p:spPr>
          <a:xfrm>
            <a:off x="6353280" y="3971160"/>
            <a:ext cx="1946520" cy="1946520"/>
          </a:xfrm>
          <a:prstGeom prst="rect">
            <a:avLst/>
          </a:prstGeom>
          <a:ln>
            <a:noFill/>
          </a:ln>
        </p:spPr>
      </p:pic>
      <p:pic>
        <p:nvPicPr>
          <p:cNvPr id="243" name="Picture 15"/>
          <p:cNvPicPr/>
          <p:nvPr/>
        </p:nvPicPr>
        <p:blipFill>
          <a:blip r:embed="rId7"/>
          <a:srcRect b="-1189"/>
          <a:stretch/>
        </p:blipFill>
        <p:spPr>
          <a:xfrm>
            <a:off x="9323640" y="3944160"/>
            <a:ext cx="1989720" cy="1956600"/>
          </a:xfrm>
          <a:prstGeom prst="rect">
            <a:avLst/>
          </a:prstGeom>
          <a:ln>
            <a:noFill/>
          </a:ln>
        </p:spPr>
      </p:pic>
      <p:sp>
        <p:nvSpPr>
          <p:cNvPr id="244" name="CustomShape 4"/>
          <p:cNvSpPr/>
          <p:nvPr/>
        </p:nvSpPr>
        <p:spPr>
          <a:xfrm>
            <a:off x="1008000" y="5918040"/>
            <a:ext cx="17946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a:solidFill>
                  <a:srgbClr val="000000"/>
                </a:solidFill>
                <a:uFill>
                  <a:solidFill>
                    <a:srgbClr val="FFFFFF"/>
                  </a:solidFill>
                </a:uFill>
                <a:latin typeface="Calibri"/>
              </a:rPr>
              <a:t>FPGA</a:t>
            </a:r>
            <a:endParaRPr lang="en-US" sz="1800" b="0" strike="noStrike" spc="-1">
              <a:solidFill>
                <a:srgbClr val="000000"/>
              </a:solidFill>
              <a:uFill>
                <a:solidFill>
                  <a:srgbClr val="FFFFFF"/>
                </a:solidFill>
              </a:uFill>
              <a:latin typeface="Arial"/>
            </a:endParaRPr>
          </a:p>
        </p:txBody>
      </p:sp>
      <p:sp>
        <p:nvSpPr>
          <p:cNvPr id="245" name="CustomShape 5"/>
          <p:cNvSpPr/>
          <p:nvPr/>
        </p:nvSpPr>
        <p:spPr>
          <a:xfrm>
            <a:off x="5965920" y="6044760"/>
            <a:ext cx="27216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1" strike="noStrike" spc="-1">
                <a:solidFill>
                  <a:srgbClr val="000000"/>
                </a:solidFill>
                <a:uFill>
                  <a:solidFill>
                    <a:srgbClr val="FFFFFF"/>
                  </a:solidFill>
                </a:uFill>
                <a:latin typeface="Intel Clear"/>
              </a:rPr>
              <a:t>Neuromorphic </a:t>
            </a:r>
            <a:endParaRPr lang="en-US" sz="1800" b="0" strike="noStrike" spc="-1">
              <a:solidFill>
                <a:srgbClr val="000000"/>
              </a:solidFill>
              <a:uFill>
                <a:solidFill>
                  <a:srgbClr val="FFFFFF"/>
                </a:solidFill>
              </a:uFill>
              <a:latin typeface="Arial"/>
            </a:endParaRPr>
          </a:p>
        </p:txBody>
      </p:sp>
      <p:sp>
        <p:nvSpPr>
          <p:cNvPr id="246" name="CustomShape 6"/>
          <p:cNvSpPr/>
          <p:nvPr/>
        </p:nvSpPr>
        <p:spPr>
          <a:xfrm>
            <a:off x="8460360" y="6025680"/>
            <a:ext cx="38401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1" strike="noStrike" spc="-1">
                <a:solidFill>
                  <a:srgbClr val="000000"/>
                </a:solidFill>
                <a:uFill>
                  <a:solidFill>
                    <a:srgbClr val="FFFFFF"/>
                  </a:solidFill>
                </a:uFill>
                <a:latin typeface="Calibri"/>
              </a:rPr>
              <a:t>Quantum Computing </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pic>
        <p:nvPicPr>
          <p:cNvPr id="247" name="Picture 6"/>
          <p:cNvPicPr/>
          <p:nvPr/>
        </p:nvPicPr>
        <p:blipFill>
          <a:blip r:embed="rId3"/>
          <a:srcRect t="28967" b="27858"/>
          <a:stretch/>
        </p:blipFill>
        <p:spPr>
          <a:xfrm>
            <a:off x="156240" y="3524760"/>
            <a:ext cx="11964600" cy="3253680"/>
          </a:xfrm>
          <a:prstGeom prst="rect">
            <a:avLst/>
          </a:prstGeom>
          <a:ln>
            <a:noFill/>
          </a:ln>
        </p:spPr>
      </p:pic>
      <p:sp>
        <p:nvSpPr>
          <p:cNvPr id="248" name="CustomShape 1"/>
          <p:cNvSpPr/>
          <p:nvPr/>
        </p:nvSpPr>
        <p:spPr>
          <a:xfrm>
            <a:off x="2517120" y="1676880"/>
            <a:ext cx="1156680" cy="596160"/>
          </a:xfrm>
          <a:prstGeom prst="rect">
            <a:avLst/>
          </a:prstGeom>
          <a:solidFill>
            <a:srgbClr val="FFC000"/>
          </a:solidFill>
          <a:ln w="12600">
            <a:solidFill>
              <a:srgbClr val="0D0D0D"/>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340" b="0" strike="noStrike" spc="-1">
                <a:solidFill>
                  <a:srgbClr val="000000"/>
                </a:solidFill>
                <a:uFill>
                  <a:solidFill>
                    <a:srgbClr val="FFFFFF"/>
                  </a:solidFill>
                </a:uFill>
                <a:latin typeface="Intel Clear"/>
              </a:rPr>
              <a:t>Decode</a:t>
            </a:r>
            <a:endParaRPr lang="en-US" sz="1800" b="0" strike="noStrike" spc="-1">
              <a:solidFill>
                <a:srgbClr val="000000"/>
              </a:solidFill>
              <a:uFill>
                <a:solidFill>
                  <a:srgbClr val="FFFFFF"/>
                </a:solidFill>
              </a:uFill>
              <a:latin typeface="Arial"/>
            </a:endParaRPr>
          </a:p>
        </p:txBody>
      </p:sp>
      <p:sp>
        <p:nvSpPr>
          <p:cNvPr id="249" name="CustomShape 2"/>
          <p:cNvSpPr/>
          <p:nvPr/>
        </p:nvSpPr>
        <p:spPr>
          <a:xfrm>
            <a:off x="4060080" y="1676880"/>
            <a:ext cx="1156680" cy="596160"/>
          </a:xfrm>
          <a:prstGeom prst="rect">
            <a:avLst/>
          </a:prstGeom>
          <a:solidFill>
            <a:srgbClr val="FFC000"/>
          </a:solidFill>
          <a:ln w="12600">
            <a:solidFill>
              <a:srgbClr val="0D0D0D"/>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340" b="0" strike="noStrike" spc="-1" dirty="0" smtClean="0">
                <a:solidFill>
                  <a:srgbClr val="000000"/>
                </a:solidFill>
                <a:uFill>
                  <a:solidFill>
                    <a:srgbClr val="FFFFFF"/>
                  </a:solidFill>
                </a:uFill>
                <a:latin typeface="Intel Clear"/>
              </a:rPr>
              <a:t>Pre-</a:t>
            </a:r>
          </a:p>
          <a:p>
            <a:pPr algn="ctr">
              <a:lnSpc>
                <a:spcPct val="100000"/>
              </a:lnSpc>
            </a:pPr>
            <a:r>
              <a:rPr lang="en-US" sz="1340" b="0" strike="noStrike" spc="-1" dirty="0" smtClean="0">
                <a:solidFill>
                  <a:srgbClr val="000000"/>
                </a:solidFill>
                <a:uFill>
                  <a:solidFill>
                    <a:srgbClr val="FFFFFF"/>
                  </a:solidFill>
                </a:uFill>
                <a:latin typeface="Intel Clear"/>
              </a:rPr>
              <a:t>processing</a:t>
            </a:r>
            <a:endParaRPr lang="en-US" sz="1800" b="0" strike="noStrike" spc="-1" dirty="0">
              <a:solidFill>
                <a:srgbClr val="000000"/>
              </a:solidFill>
              <a:uFill>
                <a:solidFill>
                  <a:srgbClr val="FFFFFF"/>
                </a:solidFill>
              </a:uFill>
              <a:latin typeface="Arial"/>
            </a:endParaRPr>
          </a:p>
        </p:txBody>
      </p:sp>
      <p:sp>
        <p:nvSpPr>
          <p:cNvPr id="250" name="CustomShape 3"/>
          <p:cNvSpPr/>
          <p:nvPr/>
        </p:nvSpPr>
        <p:spPr>
          <a:xfrm>
            <a:off x="5602680" y="1676880"/>
            <a:ext cx="1156680" cy="596160"/>
          </a:xfrm>
          <a:prstGeom prst="rect">
            <a:avLst/>
          </a:prstGeom>
          <a:solidFill>
            <a:srgbClr val="FFC000"/>
          </a:solidFill>
          <a:ln w="12600">
            <a:solidFill>
              <a:srgbClr val="0D0D0D"/>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340" b="0" strike="noStrike" spc="-1">
                <a:solidFill>
                  <a:srgbClr val="000000"/>
                </a:solidFill>
                <a:uFill>
                  <a:solidFill>
                    <a:srgbClr val="FFFFFF"/>
                  </a:solidFill>
                </a:uFill>
                <a:latin typeface="Intel Clear"/>
              </a:rPr>
              <a:t>Inference</a:t>
            </a:r>
            <a:endParaRPr lang="en-US" sz="1800" b="0" strike="noStrike" spc="-1">
              <a:solidFill>
                <a:srgbClr val="000000"/>
              </a:solidFill>
              <a:uFill>
                <a:solidFill>
                  <a:srgbClr val="FFFFFF"/>
                </a:solidFill>
              </a:uFill>
              <a:latin typeface="Arial"/>
            </a:endParaRPr>
          </a:p>
        </p:txBody>
      </p:sp>
      <p:sp>
        <p:nvSpPr>
          <p:cNvPr id="251" name="CustomShape 4"/>
          <p:cNvSpPr/>
          <p:nvPr/>
        </p:nvSpPr>
        <p:spPr>
          <a:xfrm>
            <a:off x="7145640" y="1676880"/>
            <a:ext cx="1156680" cy="596160"/>
          </a:xfrm>
          <a:prstGeom prst="rect">
            <a:avLst/>
          </a:prstGeom>
          <a:solidFill>
            <a:srgbClr val="FFC000"/>
          </a:solidFill>
          <a:ln w="12600">
            <a:solidFill>
              <a:srgbClr val="0D0D0D"/>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340" b="0" strike="noStrike" spc="-1" dirty="0" smtClean="0">
                <a:solidFill>
                  <a:srgbClr val="000000"/>
                </a:solidFill>
                <a:uFill>
                  <a:solidFill>
                    <a:srgbClr val="FFFFFF"/>
                  </a:solidFill>
                </a:uFill>
                <a:latin typeface="Intel Clear"/>
              </a:rPr>
              <a:t>Post-</a:t>
            </a:r>
          </a:p>
          <a:p>
            <a:pPr algn="ctr">
              <a:lnSpc>
                <a:spcPct val="100000"/>
              </a:lnSpc>
            </a:pPr>
            <a:r>
              <a:rPr lang="en-US" sz="1340" b="0" strike="noStrike" spc="-1" dirty="0" smtClean="0">
                <a:solidFill>
                  <a:srgbClr val="000000"/>
                </a:solidFill>
                <a:uFill>
                  <a:solidFill>
                    <a:srgbClr val="FFFFFF"/>
                  </a:solidFill>
                </a:uFill>
                <a:latin typeface="Intel Clear"/>
              </a:rPr>
              <a:t>Processing</a:t>
            </a:r>
            <a:endParaRPr lang="en-US" sz="1800" b="0" strike="noStrike" spc="-1" dirty="0">
              <a:solidFill>
                <a:srgbClr val="000000"/>
              </a:solidFill>
              <a:uFill>
                <a:solidFill>
                  <a:srgbClr val="FFFFFF"/>
                </a:solidFill>
              </a:uFill>
              <a:latin typeface="Arial"/>
            </a:endParaRPr>
          </a:p>
        </p:txBody>
      </p:sp>
      <p:sp>
        <p:nvSpPr>
          <p:cNvPr id="252" name="CustomShape 5"/>
          <p:cNvSpPr/>
          <p:nvPr/>
        </p:nvSpPr>
        <p:spPr>
          <a:xfrm>
            <a:off x="8688600" y="1676880"/>
            <a:ext cx="1156680" cy="596160"/>
          </a:xfrm>
          <a:prstGeom prst="rect">
            <a:avLst/>
          </a:prstGeom>
          <a:solidFill>
            <a:srgbClr val="FFC000"/>
          </a:solidFill>
          <a:ln w="12600">
            <a:solidFill>
              <a:srgbClr val="0D0D0D"/>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340" b="0" strike="noStrike" spc="-1">
                <a:solidFill>
                  <a:srgbClr val="000000"/>
                </a:solidFill>
                <a:uFill>
                  <a:solidFill>
                    <a:srgbClr val="FFFFFF"/>
                  </a:solidFill>
                </a:uFill>
                <a:latin typeface="Intel Clear"/>
              </a:rPr>
              <a:t>Encode</a:t>
            </a:r>
            <a:endParaRPr lang="en-US" sz="1800" b="0" strike="noStrike" spc="-1">
              <a:solidFill>
                <a:srgbClr val="000000"/>
              </a:solidFill>
              <a:uFill>
                <a:solidFill>
                  <a:srgbClr val="FFFFFF"/>
                </a:solidFill>
              </a:uFill>
              <a:latin typeface="Arial"/>
            </a:endParaRPr>
          </a:p>
        </p:txBody>
      </p:sp>
      <p:sp>
        <p:nvSpPr>
          <p:cNvPr id="253" name="CustomShape 6"/>
          <p:cNvSpPr/>
          <p:nvPr/>
        </p:nvSpPr>
        <p:spPr>
          <a:xfrm>
            <a:off x="1748160" y="1971000"/>
            <a:ext cx="794880" cy="360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4" name="CustomShape 7"/>
          <p:cNvSpPr/>
          <p:nvPr/>
        </p:nvSpPr>
        <p:spPr>
          <a:xfrm>
            <a:off x="3673800" y="1974960"/>
            <a:ext cx="397440" cy="36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5" name="CustomShape 8"/>
          <p:cNvSpPr/>
          <p:nvPr/>
        </p:nvSpPr>
        <p:spPr>
          <a:xfrm>
            <a:off x="5220360" y="1976400"/>
            <a:ext cx="397440" cy="36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6" name="CustomShape 9"/>
          <p:cNvSpPr/>
          <p:nvPr/>
        </p:nvSpPr>
        <p:spPr>
          <a:xfrm>
            <a:off x="6759720" y="1978200"/>
            <a:ext cx="397440" cy="36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7" name="CustomShape 10"/>
          <p:cNvSpPr/>
          <p:nvPr/>
        </p:nvSpPr>
        <p:spPr>
          <a:xfrm>
            <a:off x="8302680" y="1971000"/>
            <a:ext cx="397440" cy="36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8" name="CustomShape 11"/>
          <p:cNvSpPr/>
          <p:nvPr/>
        </p:nvSpPr>
        <p:spPr>
          <a:xfrm>
            <a:off x="9739800" y="1971360"/>
            <a:ext cx="794880" cy="3600"/>
          </a:xfrm>
          <a:custGeom>
            <a:avLst/>
            <a:gdLst/>
            <a:ahLst/>
            <a:cxnLst/>
            <a:rect l="l" t="t" r="r" b="b"/>
            <a:pathLst>
              <a:path w="21600" h="21600">
                <a:moveTo>
                  <a:pt x="0" y="0"/>
                </a:moveTo>
                <a:lnTo>
                  <a:pt x="21600" y="21600"/>
                </a:lnTo>
              </a:path>
            </a:pathLst>
          </a:custGeom>
          <a:noFill/>
          <a:ln w="12600">
            <a:solidFill>
              <a:srgbClr val="0D0D0D"/>
            </a:solidFill>
            <a:round/>
            <a:tailEnd type="triangle" w="med" len="med"/>
          </a:ln>
        </p:spPr>
        <p:style>
          <a:lnRef idx="0">
            <a:scrgbClr r="0" g="0" b="0"/>
          </a:lnRef>
          <a:fillRef idx="0">
            <a:scrgbClr r="0" g="0" b="0"/>
          </a:fillRef>
          <a:effectRef idx="0">
            <a:scrgbClr r="0" g="0" b="0"/>
          </a:effectRef>
          <a:fontRef idx="minor"/>
        </p:style>
      </p:sp>
      <p:sp>
        <p:nvSpPr>
          <p:cNvPr id="259" name="CustomShape 12"/>
          <p:cNvSpPr/>
          <p:nvPr/>
        </p:nvSpPr>
        <p:spPr>
          <a:xfrm>
            <a:off x="2240640" y="3016440"/>
            <a:ext cx="8785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563C1"/>
                </a:solidFill>
                <a:uFill>
                  <a:solidFill>
                    <a:srgbClr val="FFFFFF"/>
                  </a:solidFill>
                </a:uFill>
                <a:latin typeface="Intel Clear"/>
                <a:hlinkClick r:id="rId4"/>
              </a:rPr>
              <a:t>Demo: Auto Recognition Demo Using Deep Learning Deployment Toolkit</a:t>
            </a:r>
            <a:endParaRPr lang="en-US" sz="1800" b="0" strike="noStrike" spc="-1">
              <a:solidFill>
                <a:srgbClr val="000000"/>
              </a:solidFill>
              <a:uFill>
                <a:solidFill>
                  <a:srgbClr val="FFFFFF"/>
                </a:solidFill>
              </a:uFill>
              <a:latin typeface="Arial"/>
            </a:endParaRPr>
          </a:p>
        </p:txBody>
      </p:sp>
      <p:sp>
        <p:nvSpPr>
          <p:cNvPr id="260" name="CustomShape 13"/>
          <p:cNvSpPr/>
          <p:nvPr/>
        </p:nvSpPr>
        <p:spPr>
          <a:xfrm>
            <a:off x="4001400" y="2391480"/>
            <a:ext cx="1274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000000"/>
                </a:solidFill>
                <a:uFill>
                  <a:solidFill>
                    <a:srgbClr val="FFFFFF"/>
                  </a:solidFill>
                </a:uFill>
                <a:latin typeface="Calibri"/>
              </a:rPr>
              <a:t>OpenCV (CPU)</a:t>
            </a:r>
            <a:endParaRPr lang="en-US" sz="1800" b="0" strike="noStrike" spc="-1">
              <a:solidFill>
                <a:srgbClr val="000000"/>
              </a:solidFill>
              <a:uFill>
                <a:solidFill>
                  <a:srgbClr val="FFFFFF"/>
                </a:solidFill>
              </a:uFill>
              <a:latin typeface="Arial"/>
            </a:endParaRPr>
          </a:p>
        </p:txBody>
      </p:sp>
      <p:sp>
        <p:nvSpPr>
          <p:cNvPr id="261" name="CustomShape 14"/>
          <p:cNvSpPr/>
          <p:nvPr/>
        </p:nvSpPr>
        <p:spPr>
          <a:xfrm>
            <a:off x="7124760" y="2404080"/>
            <a:ext cx="1274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000000"/>
                </a:solidFill>
                <a:uFill>
                  <a:solidFill>
                    <a:srgbClr val="FFFFFF"/>
                  </a:solidFill>
                </a:uFill>
                <a:latin typeface="Calibri"/>
              </a:rPr>
              <a:t>OpenCV (CPU)</a:t>
            </a:r>
            <a:endParaRPr lang="en-US" sz="1800" b="0" strike="noStrike" spc="-1">
              <a:solidFill>
                <a:srgbClr val="000000"/>
              </a:solidFill>
              <a:uFill>
                <a:solidFill>
                  <a:srgbClr val="FFFFFF"/>
                </a:solidFill>
              </a:uFill>
              <a:latin typeface="Arial"/>
            </a:endParaRPr>
          </a:p>
        </p:txBody>
      </p:sp>
      <p:sp>
        <p:nvSpPr>
          <p:cNvPr id="262" name="CustomShape 15"/>
          <p:cNvSpPr/>
          <p:nvPr/>
        </p:nvSpPr>
        <p:spPr>
          <a:xfrm>
            <a:off x="2458440" y="2384280"/>
            <a:ext cx="12740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000000"/>
                </a:solidFill>
                <a:uFill>
                  <a:solidFill>
                    <a:srgbClr val="FFFFFF"/>
                  </a:solidFill>
                </a:uFill>
                <a:latin typeface="Calibri"/>
              </a:rPr>
              <a:t>OpenCV (CPU)</a:t>
            </a:r>
            <a:endParaRPr lang="en-US" sz="1800" b="0" strike="noStrike" spc="-1">
              <a:solidFill>
                <a:srgbClr val="000000"/>
              </a:solidFill>
              <a:uFill>
                <a:solidFill>
                  <a:srgbClr val="FFFFFF"/>
                </a:solidFill>
              </a:uFill>
              <a:latin typeface="Arial"/>
            </a:endParaRPr>
          </a:p>
        </p:txBody>
      </p:sp>
      <p:sp>
        <p:nvSpPr>
          <p:cNvPr id="263" name="CustomShape 16"/>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sp>
        <p:nvSpPr>
          <p:cNvPr id="264" name="CustomShape 1"/>
          <p:cNvSpPr/>
          <p:nvPr/>
        </p:nvSpPr>
        <p:spPr>
          <a:xfrm>
            <a:off x="432360" y="720720"/>
            <a:ext cx="1432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1" strike="noStrike" spc="-1">
                <a:solidFill>
                  <a:srgbClr val="00B0F0"/>
                </a:solidFill>
                <a:uFill>
                  <a:solidFill>
                    <a:srgbClr val="FFFFFF"/>
                  </a:solidFill>
                </a:uFill>
                <a:latin typeface="Calibri"/>
              </a:rPr>
              <a:t>구현 순서</a:t>
            </a:r>
            <a:endParaRPr lang="en-US" sz="1800" b="0" strike="noStrike" spc="-1">
              <a:solidFill>
                <a:srgbClr val="000000"/>
              </a:solidFill>
              <a:uFill>
                <a:solidFill>
                  <a:srgbClr val="FFFFFF"/>
                </a:solidFill>
              </a:uFill>
              <a:latin typeface="Arial"/>
            </a:endParaRPr>
          </a:p>
        </p:txBody>
      </p:sp>
      <p:sp>
        <p:nvSpPr>
          <p:cNvPr id="265" name="CustomShape 2"/>
          <p:cNvSpPr/>
          <p:nvPr/>
        </p:nvSpPr>
        <p:spPr>
          <a:xfrm>
            <a:off x="637920" y="1161360"/>
            <a:ext cx="11057256" cy="5558040"/>
          </a:xfrm>
          <a:prstGeom prst="rect">
            <a:avLst/>
          </a:prstGeom>
          <a:solidFill>
            <a:srgbClr val="5B9BD5"/>
          </a:solidFill>
          <a:ln w="6480">
            <a:solidFill>
              <a:srgbClr val="70AD47"/>
            </a:solidFill>
            <a:miter/>
          </a:ln>
        </p:spPr>
        <p:style>
          <a:lnRef idx="0">
            <a:scrgbClr r="0" g="0" b="0"/>
          </a:lnRef>
          <a:fillRef idx="0">
            <a:scrgbClr r="0" g="0" b="0"/>
          </a:fillRef>
          <a:effectRef idx="0">
            <a:scrgbClr r="0" g="0" b="0"/>
          </a:effectRef>
          <a:fontRef idx="minor"/>
        </p:style>
        <p:txBody>
          <a:bodyPr lIns="90000" tIns="45000" rIns="90000" bIns="45000"/>
          <a:lstStyle/>
          <a:p>
            <a:pPr marL="800280" lvl="1" indent="-342720">
              <a:lnSpc>
                <a:spcPct val="100000"/>
              </a:lnSpc>
              <a:buClr>
                <a:srgbClr val="FFFFFF"/>
              </a:buClr>
              <a:buFont typeface="StarSymbol"/>
              <a:buAutoNum type="arabicPeriod"/>
            </a:pPr>
            <a:r>
              <a:rPr lang="en-US" sz="2400" b="0" strike="noStrike" spc="-1" dirty="0" err="1">
                <a:solidFill>
                  <a:srgbClr val="FFFFFF"/>
                </a:solidFill>
                <a:uFill>
                  <a:solidFill>
                    <a:srgbClr val="FFFFFF"/>
                  </a:solidFill>
                </a:uFill>
                <a:latin typeface="Calibri"/>
              </a:rPr>
              <a:t>학습을</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통해</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만들어진</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모델을</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가져오기</a:t>
            </a:r>
            <a:r>
              <a:rPr lang="en-US" sz="2400" b="0" strike="noStrike" spc="-1" dirty="0">
                <a:solidFill>
                  <a:srgbClr val="FFFFFF"/>
                </a:solidFill>
                <a:uFill>
                  <a:solidFill>
                    <a:srgbClr val="FFFFFF"/>
                  </a:solidFill>
                </a:uFill>
                <a:latin typeface="Calibri"/>
              </a:rPr>
              <a:t> – </a:t>
            </a:r>
            <a:r>
              <a:rPr lang="en-US" sz="2400" b="0" strike="noStrike" spc="-1" dirty="0" err="1">
                <a:solidFill>
                  <a:srgbClr val="FFFFFF"/>
                </a:solidFill>
                <a:uFill>
                  <a:solidFill>
                    <a:srgbClr val="FFFFFF"/>
                  </a:solidFill>
                </a:uFill>
                <a:latin typeface="Calibri"/>
              </a:rPr>
              <a:t>가중치</a:t>
            </a:r>
            <a:r>
              <a:rPr lang="en-US" sz="2400" b="0" strike="noStrike" spc="-1" dirty="0">
                <a:solidFill>
                  <a:srgbClr val="FFFFFF"/>
                </a:solidFill>
                <a:uFill>
                  <a:solidFill>
                    <a:srgbClr val="FFFFFF"/>
                  </a:solidFill>
                </a:uFill>
                <a:latin typeface="Calibri"/>
              </a:rPr>
              <a:t> file, *.</a:t>
            </a:r>
            <a:r>
              <a:rPr lang="en-US" sz="2400" b="0" strike="noStrike" spc="-1" dirty="0" err="1">
                <a:solidFill>
                  <a:srgbClr val="FFFFFF"/>
                </a:solidFill>
                <a:uFill>
                  <a:solidFill>
                    <a:srgbClr val="FFFFFF"/>
                  </a:solidFill>
                </a:uFill>
                <a:latin typeface="Calibri"/>
              </a:rPr>
              <a:t>prototxt</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caffemodel</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457560" lvl="1">
              <a:lnSpc>
                <a:spcPct val="100000"/>
              </a:lnSpc>
              <a:buClr>
                <a:srgbClr val="FFFFFF"/>
              </a:buClr>
            </a:pPr>
            <a:r>
              <a:rPr lang="en-US" sz="2400" b="0" strike="noStrike" spc="-1" dirty="0" smtClean="0">
                <a:solidFill>
                  <a:srgbClr val="FFFFFF"/>
                </a:solidFill>
                <a:uFill>
                  <a:solidFill>
                    <a:srgbClr val="FFFFFF"/>
                  </a:solidFill>
                </a:uFill>
                <a:latin typeface="Calibri"/>
              </a:rPr>
              <a:t>2.  </a:t>
            </a:r>
            <a:r>
              <a:rPr lang="en-US" sz="2400" b="0" strike="noStrike" spc="-1" dirty="0" err="1" smtClean="0">
                <a:solidFill>
                  <a:srgbClr val="FFFFFF"/>
                </a:solidFill>
                <a:uFill>
                  <a:solidFill>
                    <a:srgbClr val="FFFFFF"/>
                  </a:solidFill>
                </a:uFill>
                <a:latin typeface="Calibri"/>
              </a:rPr>
              <a:t>OpenVINO</a:t>
            </a:r>
            <a:r>
              <a:rPr lang="en-US" sz="2400" b="0" strike="noStrike" spc="-1" dirty="0" smtClean="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에서</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Python을</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이용해서</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모델을</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컨버젼</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하기</a:t>
            </a:r>
            <a:r>
              <a:rPr lang="en-US" sz="2400" b="0" strike="noStrike" spc="-1" dirty="0">
                <a:solidFill>
                  <a:srgbClr val="FFFFFF"/>
                </a:solidFill>
                <a:uFill>
                  <a:solidFill>
                    <a:srgbClr val="FFFFFF"/>
                  </a:solidFill>
                </a:uFill>
                <a:latin typeface="Calibri"/>
              </a:rPr>
              <a:t> -- *.bin, *.xml</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914760" lvl="1" indent="-457200">
              <a:lnSpc>
                <a:spcPct val="100000"/>
              </a:lnSpc>
              <a:buClr>
                <a:srgbClr val="FFFFFF"/>
              </a:buClr>
              <a:buAutoNum type="arabicPeriod" startAt="3"/>
            </a:pPr>
            <a:r>
              <a:rPr lang="en-US" sz="2400" b="0" strike="noStrike" spc="-1" dirty="0" smtClean="0">
                <a:solidFill>
                  <a:srgbClr val="FFFFFF"/>
                </a:solidFill>
                <a:uFill>
                  <a:solidFill>
                    <a:srgbClr val="FFFFFF"/>
                  </a:solidFill>
                </a:uFill>
                <a:latin typeface="Calibri"/>
              </a:rPr>
              <a:t>Inference </a:t>
            </a:r>
            <a:r>
              <a:rPr lang="ko-KR" altLang="en-US" sz="2400" spc="-1" dirty="0" smtClean="0">
                <a:solidFill>
                  <a:srgbClr val="FFFFFF"/>
                </a:solidFill>
                <a:uFill>
                  <a:solidFill>
                    <a:srgbClr val="FFFFFF"/>
                  </a:solidFill>
                </a:uFill>
                <a:latin typeface="Calibri"/>
              </a:rPr>
              <a:t>을 위한 코딩</a:t>
            </a:r>
            <a:endParaRPr lang="en-US" altLang="ko-KR" sz="2400" spc="-1" dirty="0" smtClean="0">
              <a:solidFill>
                <a:srgbClr val="FFFFFF"/>
              </a:solidFill>
              <a:uFill>
                <a:solidFill>
                  <a:srgbClr val="FFFFFF"/>
                </a:solidFill>
              </a:uFill>
              <a:latin typeface="Calibri"/>
            </a:endParaRPr>
          </a:p>
          <a:p>
            <a:pPr marL="457560" lvl="1">
              <a:lnSpc>
                <a:spcPct val="100000"/>
              </a:lnSpc>
              <a:buClr>
                <a:srgbClr val="FFFFFF"/>
              </a:buClr>
            </a:pPr>
            <a:r>
              <a:rPr lang="en-US" sz="2400" spc="-1" dirty="0">
                <a:solidFill>
                  <a:srgbClr val="FFFFFF"/>
                </a:solidFill>
                <a:uFill>
                  <a:solidFill>
                    <a:srgbClr val="FFFFFF"/>
                  </a:solidFill>
                </a:uFill>
                <a:latin typeface="Calibri"/>
              </a:rPr>
              <a:t>	</a:t>
            </a:r>
            <a:r>
              <a:rPr lang="en-US" sz="2000" spc="-1" dirty="0" smtClean="0">
                <a:solidFill>
                  <a:srgbClr val="FFFFFF"/>
                </a:solidFill>
                <a:uFill>
                  <a:solidFill>
                    <a:srgbClr val="FFFFFF"/>
                  </a:solidFill>
                </a:uFill>
                <a:latin typeface="Calibri"/>
              </a:rPr>
              <a:t>-. </a:t>
            </a:r>
            <a:r>
              <a:rPr lang="ko-KR" altLang="en-US" sz="2000" spc="-1" dirty="0" smtClean="0">
                <a:solidFill>
                  <a:srgbClr val="FFFFFF"/>
                </a:solidFill>
                <a:uFill>
                  <a:solidFill>
                    <a:srgbClr val="FFFFFF"/>
                  </a:solidFill>
                </a:uFill>
                <a:latin typeface="Calibri"/>
              </a:rPr>
              <a:t>입</a:t>
            </a:r>
            <a:r>
              <a:rPr lang="en-US" sz="2000" b="0" strike="noStrike" spc="-1" dirty="0" smtClean="0">
                <a:solidFill>
                  <a:srgbClr val="FFFFFF"/>
                </a:solidFill>
                <a:uFill>
                  <a:solidFill>
                    <a:srgbClr val="FFFFFF"/>
                  </a:solidFill>
                </a:uFill>
                <a:latin typeface="Calibri"/>
              </a:rPr>
              <a:t>력 </a:t>
            </a:r>
            <a:r>
              <a:rPr lang="en-US" sz="2000" b="0" strike="noStrike" spc="-1" dirty="0" err="1">
                <a:solidFill>
                  <a:srgbClr val="FFFFFF"/>
                </a:solidFill>
                <a:uFill>
                  <a:solidFill>
                    <a:srgbClr val="FFFFFF"/>
                  </a:solidFill>
                </a:uFill>
                <a:latin typeface="Calibri"/>
              </a:rPr>
              <a:t>데이터</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위치</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확인</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하기</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이미지</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동영상</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카메라</a:t>
            </a:r>
            <a:r>
              <a:rPr lang="en-US" sz="2000" b="0" strike="noStrike" spc="-1" dirty="0">
                <a:solidFill>
                  <a:srgbClr val="FFFFFF"/>
                </a:solidFill>
                <a:uFill>
                  <a:solidFill>
                    <a:srgbClr val="FFFFFF"/>
                  </a:solidFill>
                </a:uFill>
                <a:latin typeface="Calibri"/>
              </a:rPr>
              <a:t> </a:t>
            </a:r>
            <a:endParaRPr lang="en-US" sz="1600" b="0" strike="noStrike" spc="-1" dirty="0">
              <a:solidFill>
                <a:srgbClr val="000000"/>
              </a:solidFill>
              <a:uFill>
                <a:solidFill>
                  <a:srgbClr val="FFFFFF"/>
                </a:solidFill>
              </a:uFill>
              <a:latin typeface="Arial"/>
            </a:endParaRPr>
          </a:p>
          <a:p>
            <a:pPr>
              <a:lnSpc>
                <a:spcPct val="100000"/>
              </a:lnSpc>
            </a:pPr>
            <a:endParaRPr lang="en-US" sz="1600" b="0" strike="noStrike" spc="-1" dirty="0">
              <a:solidFill>
                <a:srgbClr val="000000"/>
              </a:solidFill>
              <a:uFill>
                <a:solidFill>
                  <a:srgbClr val="FFFFFF"/>
                </a:solidFill>
              </a:uFill>
              <a:latin typeface="Arial"/>
            </a:endParaRPr>
          </a:p>
          <a:p>
            <a:pPr marL="457560" lvl="1">
              <a:lnSpc>
                <a:spcPct val="100000"/>
              </a:lnSpc>
              <a:buClr>
                <a:srgbClr val="FFFFFF"/>
              </a:buClr>
            </a:pPr>
            <a:r>
              <a:rPr lang="en-US" sz="2000" b="0" strike="noStrike" spc="-1" dirty="0" smtClean="0">
                <a:solidFill>
                  <a:srgbClr val="FFFFFF"/>
                </a:solidFill>
                <a:uFill>
                  <a:solidFill>
                    <a:srgbClr val="FFFFFF"/>
                  </a:solidFill>
                </a:uFill>
                <a:latin typeface="Calibri"/>
              </a:rPr>
              <a:t>	-. </a:t>
            </a:r>
            <a:r>
              <a:rPr lang="en-US" sz="2000" b="0" strike="noStrike" spc="-1" dirty="0" err="1" smtClean="0">
                <a:solidFill>
                  <a:srgbClr val="FFFFFF"/>
                </a:solidFill>
                <a:uFill>
                  <a:solidFill>
                    <a:srgbClr val="FFFFFF"/>
                  </a:solidFill>
                </a:uFill>
                <a:latin typeface="Calibri"/>
              </a:rPr>
              <a:t>사용할</a:t>
            </a:r>
            <a:r>
              <a:rPr lang="en-US" sz="2000" b="0" strike="noStrike" spc="-1" dirty="0" smtClean="0">
                <a:solidFill>
                  <a:srgbClr val="FFFFFF"/>
                </a:solidFill>
                <a:uFill>
                  <a:solidFill>
                    <a:srgbClr val="FFFFFF"/>
                  </a:solidFill>
                </a:uFill>
                <a:latin typeface="Calibri"/>
              </a:rPr>
              <a:t> </a:t>
            </a:r>
            <a:r>
              <a:rPr lang="en-US" sz="2000" b="0" strike="noStrike" spc="-1" dirty="0">
                <a:solidFill>
                  <a:srgbClr val="FFFFFF"/>
                </a:solidFill>
                <a:uFill>
                  <a:solidFill>
                    <a:srgbClr val="FFFFFF"/>
                  </a:solidFill>
                </a:uFill>
                <a:latin typeface="Calibri"/>
              </a:rPr>
              <a:t>HW 을 </a:t>
            </a:r>
            <a:r>
              <a:rPr lang="en-US" sz="2000" b="0" strike="noStrike" spc="-1" dirty="0" err="1">
                <a:solidFill>
                  <a:srgbClr val="FFFFFF"/>
                </a:solidFill>
                <a:uFill>
                  <a:solidFill>
                    <a:srgbClr val="FFFFFF"/>
                  </a:solidFill>
                </a:uFill>
                <a:latin typeface="Calibri"/>
              </a:rPr>
              <a:t>선택하기</a:t>
            </a:r>
            <a:r>
              <a:rPr lang="en-US" sz="2000" b="0" strike="noStrike" spc="-1" dirty="0">
                <a:solidFill>
                  <a:srgbClr val="FFFFFF"/>
                </a:solidFill>
                <a:uFill>
                  <a:solidFill>
                    <a:srgbClr val="FFFFFF"/>
                  </a:solidFill>
                </a:uFill>
                <a:latin typeface="Calibri"/>
              </a:rPr>
              <a:t> – CPU, GPU, </a:t>
            </a:r>
            <a:r>
              <a:rPr lang="en-US" sz="2000" b="0" strike="noStrike" spc="-1" dirty="0" err="1">
                <a:solidFill>
                  <a:srgbClr val="FFFFFF"/>
                </a:solidFill>
                <a:uFill>
                  <a:solidFill>
                    <a:srgbClr val="FFFFFF"/>
                  </a:solidFill>
                </a:uFill>
                <a:latin typeface="Calibri"/>
              </a:rPr>
              <a:t>Movidius</a:t>
            </a:r>
            <a:endParaRPr lang="en-US" sz="1600" b="0" strike="noStrike" spc="-1" dirty="0">
              <a:solidFill>
                <a:srgbClr val="000000"/>
              </a:solidFill>
              <a:uFill>
                <a:solidFill>
                  <a:srgbClr val="FFFFFF"/>
                </a:solidFill>
              </a:uFill>
              <a:latin typeface="Arial"/>
            </a:endParaRPr>
          </a:p>
          <a:p>
            <a:pPr>
              <a:lnSpc>
                <a:spcPct val="100000"/>
              </a:lnSpc>
            </a:pPr>
            <a:endParaRPr lang="en-US" sz="1600" b="0" strike="noStrike" spc="-1" dirty="0">
              <a:solidFill>
                <a:srgbClr val="000000"/>
              </a:solidFill>
              <a:uFill>
                <a:solidFill>
                  <a:srgbClr val="FFFFFF"/>
                </a:solidFill>
              </a:uFill>
              <a:latin typeface="Arial"/>
            </a:endParaRPr>
          </a:p>
          <a:p>
            <a:pPr marL="457560" lvl="1">
              <a:lnSpc>
                <a:spcPct val="100000"/>
              </a:lnSpc>
              <a:buClr>
                <a:srgbClr val="FFFFFF"/>
              </a:buClr>
            </a:pPr>
            <a:r>
              <a:rPr lang="en-US" sz="2000" b="0" strike="noStrike" spc="-1" dirty="0" smtClean="0">
                <a:solidFill>
                  <a:srgbClr val="FFFFFF"/>
                </a:solidFill>
                <a:uFill>
                  <a:solidFill>
                    <a:srgbClr val="FFFFFF"/>
                  </a:solidFill>
                </a:uFill>
                <a:latin typeface="Calibri"/>
              </a:rPr>
              <a:t>	-. </a:t>
            </a:r>
            <a:r>
              <a:rPr lang="en-US" sz="2000" b="0" strike="noStrike" spc="-1" dirty="0" err="1" smtClean="0">
                <a:solidFill>
                  <a:srgbClr val="FFFFFF"/>
                </a:solidFill>
                <a:uFill>
                  <a:solidFill>
                    <a:srgbClr val="FFFFFF"/>
                  </a:solidFill>
                </a:uFill>
                <a:latin typeface="Calibri"/>
              </a:rPr>
              <a:t>입력</a:t>
            </a:r>
            <a:r>
              <a:rPr lang="en-US" sz="2000" b="0" strike="noStrike" spc="-1" dirty="0" smtClean="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데이터를</a:t>
            </a:r>
            <a:r>
              <a:rPr lang="en-US" sz="2000" b="0" strike="noStrike" spc="-1" dirty="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가공하기</a:t>
            </a:r>
            <a:r>
              <a:rPr lang="en-US" sz="2000" b="0" strike="noStrike" spc="-1" dirty="0">
                <a:solidFill>
                  <a:srgbClr val="FFFFFF"/>
                </a:solidFill>
                <a:uFill>
                  <a:solidFill>
                    <a:srgbClr val="FFFFFF"/>
                  </a:solidFill>
                </a:uFill>
                <a:latin typeface="Calibri"/>
              </a:rPr>
              <a:t> – Decode, Re-size,  Color conversion </a:t>
            </a:r>
            <a:endParaRPr lang="en-US" sz="1600" b="0" strike="noStrike" spc="-1" dirty="0">
              <a:solidFill>
                <a:srgbClr val="000000"/>
              </a:solidFill>
              <a:uFill>
                <a:solidFill>
                  <a:srgbClr val="FFFFFF"/>
                </a:solidFill>
              </a:uFill>
              <a:latin typeface="Arial"/>
            </a:endParaRPr>
          </a:p>
          <a:p>
            <a:pPr>
              <a:lnSpc>
                <a:spcPct val="100000"/>
              </a:lnSpc>
            </a:pPr>
            <a:endParaRPr lang="en-US" sz="1600" b="0" strike="noStrike" spc="-1" dirty="0">
              <a:solidFill>
                <a:srgbClr val="000000"/>
              </a:solidFill>
              <a:uFill>
                <a:solidFill>
                  <a:srgbClr val="FFFFFF"/>
                </a:solidFill>
              </a:uFill>
              <a:latin typeface="Arial"/>
            </a:endParaRPr>
          </a:p>
          <a:p>
            <a:pPr marL="457560" lvl="1">
              <a:lnSpc>
                <a:spcPct val="100000"/>
              </a:lnSpc>
              <a:buClr>
                <a:srgbClr val="FFFFFF"/>
              </a:buClr>
            </a:pPr>
            <a:r>
              <a:rPr lang="en-US" sz="2000" b="0" strike="noStrike" spc="-1" dirty="0" smtClean="0">
                <a:solidFill>
                  <a:srgbClr val="FFFFFF"/>
                </a:solidFill>
                <a:uFill>
                  <a:solidFill>
                    <a:srgbClr val="FFFFFF"/>
                  </a:solidFill>
                </a:uFill>
                <a:latin typeface="Calibri"/>
              </a:rPr>
              <a:t>	-. </a:t>
            </a:r>
            <a:r>
              <a:rPr lang="en-US" sz="2000" b="0" strike="noStrike" spc="-1" dirty="0" err="1" smtClean="0">
                <a:solidFill>
                  <a:srgbClr val="FFFFFF"/>
                </a:solidFill>
                <a:uFill>
                  <a:solidFill>
                    <a:srgbClr val="FFFFFF"/>
                  </a:solidFill>
                </a:uFill>
                <a:latin typeface="Calibri"/>
              </a:rPr>
              <a:t>인퍼런스</a:t>
            </a:r>
            <a:r>
              <a:rPr lang="en-US" sz="2000" b="0" strike="noStrike" spc="-1" dirty="0" smtClean="0">
                <a:solidFill>
                  <a:srgbClr val="FFFFFF"/>
                </a:solidFill>
                <a:uFill>
                  <a:solidFill>
                    <a:srgbClr val="FFFFFF"/>
                  </a:solidFill>
                </a:uFill>
                <a:latin typeface="Calibri"/>
              </a:rPr>
              <a:t> </a:t>
            </a:r>
            <a:r>
              <a:rPr lang="en-US" sz="2000" b="0" strike="noStrike" spc="-1" dirty="0">
                <a:solidFill>
                  <a:srgbClr val="FFFFFF"/>
                </a:solidFill>
                <a:uFill>
                  <a:solidFill>
                    <a:srgbClr val="FFFFFF"/>
                  </a:solidFill>
                </a:uFill>
                <a:latin typeface="Calibri"/>
              </a:rPr>
              <a:t>-  </a:t>
            </a:r>
            <a:r>
              <a:rPr lang="en-US" sz="2000" b="0" strike="noStrike" spc="-1" dirty="0" err="1" smtClean="0">
                <a:solidFill>
                  <a:srgbClr val="FFFFFF"/>
                </a:solidFill>
                <a:uFill>
                  <a:solidFill>
                    <a:srgbClr val="FFFFFF"/>
                  </a:solidFill>
                </a:uFill>
                <a:latin typeface="Calibri"/>
              </a:rPr>
              <a:t>OpenVINO</a:t>
            </a:r>
            <a:r>
              <a:rPr lang="en-US" sz="2000" b="0" strike="noStrike" spc="-1" dirty="0" smtClean="0">
                <a:solidFill>
                  <a:srgbClr val="FFFFFF"/>
                </a:solidFill>
                <a:uFill>
                  <a:solidFill>
                    <a:srgbClr val="FFFFFF"/>
                  </a:solidFill>
                </a:uFill>
                <a:latin typeface="Calibri"/>
              </a:rPr>
              <a:t> – </a:t>
            </a:r>
            <a:r>
              <a:rPr lang="en-US" sz="2000" b="0" strike="noStrike" spc="-1" dirty="0">
                <a:solidFill>
                  <a:srgbClr val="FFFFFF"/>
                </a:solidFill>
                <a:uFill>
                  <a:solidFill>
                    <a:srgbClr val="FFFFFF"/>
                  </a:solidFill>
                </a:uFill>
                <a:latin typeface="Calibri"/>
              </a:rPr>
              <a:t>Image classification, Object </a:t>
            </a:r>
            <a:r>
              <a:rPr lang="en-US" sz="2000" b="0" strike="noStrike" spc="-1" dirty="0" smtClean="0">
                <a:solidFill>
                  <a:srgbClr val="FFFFFF"/>
                </a:solidFill>
                <a:uFill>
                  <a:solidFill>
                    <a:srgbClr val="FFFFFF"/>
                  </a:solidFill>
                </a:uFill>
                <a:latin typeface="Calibri"/>
              </a:rPr>
              <a:t>Detection </a:t>
            </a:r>
            <a:endParaRPr lang="en-US" sz="1600" b="0" strike="noStrike" spc="-1" dirty="0">
              <a:solidFill>
                <a:srgbClr val="000000"/>
              </a:solidFill>
              <a:uFill>
                <a:solidFill>
                  <a:srgbClr val="FFFFFF"/>
                </a:solidFill>
              </a:uFill>
              <a:latin typeface="Arial"/>
            </a:endParaRPr>
          </a:p>
          <a:p>
            <a:pPr>
              <a:lnSpc>
                <a:spcPct val="100000"/>
              </a:lnSpc>
            </a:pPr>
            <a:endParaRPr lang="en-US" sz="1600" b="0" strike="noStrike" spc="-1" dirty="0">
              <a:solidFill>
                <a:srgbClr val="000000"/>
              </a:solidFill>
              <a:uFill>
                <a:solidFill>
                  <a:srgbClr val="FFFFFF"/>
                </a:solidFill>
              </a:uFill>
              <a:latin typeface="Arial"/>
            </a:endParaRPr>
          </a:p>
          <a:p>
            <a:pPr marL="457560" lvl="1">
              <a:lnSpc>
                <a:spcPct val="100000"/>
              </a:lnSpc>
              <a:buClr>
                <a:srgbClr val="FFFFFF"/>
              </a:buClr>
            </a:pPr>
            <a:r>
              <a:rPr lang="en-US" sz="2000" b="0" strike="noStrike" spc="-1" dirty="0" smtClean="0">
                <a:solidFill>
                  <a:srgbClr val="FFFFFF"/>
                </a:solidFill>
                <a:uFill>
                  <a:solidFill>
                    <a:srgbClr val="FFFFFF"/>
                  </a:solidFill>
                </a:uFill>
                <a:latin typeface="Calibri"/>
              </a:rPr>
              <a:t>	-. </a:t>
            </a:r>
            <a:r>
              <a:rPr lang="en-US" sz="2000" b="0" strike="noStrike" spc="-1" dirty="0" err="1" smtClean="0">
                <a:solidFill>
                  <a:srgbClr val="FFFFFF"/>
                </a:solidFill>
                <a:uFill>
                  <a:solidFill>
                    <a:srgbClr val="FFFFFF"/>
                  </a:solidFill>
                </a:uFill>
                <a:latin typeface="Calibri"/>
              </a:rPr>
              <a:t>데이터</a:t>
            </a:r>
            <a:r>
              <a:rPr lang="en-US" sz="2000" b="0" strike="noStrike" spc="-1" dirty="0" smtClean="0">
                <a:solidFill>
                  <a:srgbClr val="FFFFFF"/>
                </a:solidFill>
                <a:uFill>
                  <a:solidFill>
                    <a:srgbClr val="FFFFFF"/>
                  </a:solidFill>
                </a:uFill>
                <a:latin typeface="Calibri"/>
              </a:rPr>
              <a:t> </a:t>
            </a:r>
            <a:r>
              <a:rPr lang="en-US" sz="2000" b="0" strike="noStrike" spc="-1" dirty="0" err="1">
                <a:solidFill>
                  <a:srgbClr val="FFFFFF"/>
                </a:solidFill>
                <a:uFill>
                  <a:solidFill>
                    <a:srgbClr val="FFFFFF"/>
                  </a:solidFill>
                </a:uFill>
                <a:latin typeface="Calibri"/>
              </a:rPr>
              <a:t>출력</a:t>
            </a:r>
            <a:r>
              <a:rPr lang="en-US" sz="2000" b="0" strike="noStrike" spc="-1" dirty="0">
                <a:solidFill>
                  <a:srgbClr val="FFFFFF"/>
                </a:solidFill>
                <a:uFill>
                  <a:solidFill>
                    <a:srgbClr val="FFFFFF"/>
                  </a:solidFill>
                </a:uFill>
                <a:latin typeface="Calibri"/>
              </a:rPr>
              <a:t> -  Boxing, Encoding </a:t>
            </a:r>
            <a:endParaRPr lang="en-US" sz="16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457560" lvl="1">
              <a:lnSpc>
                <a:spcPct val="100000"/>
              </a:lnSpc>
              <a:buClr>
                <a:srgbClr val="FFFFFF"/>
              </a:buClr>
            </a:pPr>
            <a:r>
              <a:rPr lang="en-US" sz="2400" b="0" strike="noStrike" spc="-1" dirty="0" smtClean="0">
                <a:solidFill>
                  <a:srgbClr val="FFFFFF"/>
                </a:solidFill>
                <a:uFill>
                  <a:solidFill>
                    <a:srgbClr val="FFFFFF"/>
                  </a:solidFill>
                </a:uFill>
                <a:latin typeface="Calibri"/>
              </a:rPr>
              <a:t>4.  </a:t>
            </a:r>
            <a:r>
              <a:rPr lang="en-US" sz="2400" b="0" strike="noStrike" spc="-1" dirty="0" err="1" smtClean="0">
                <a:solidFill>
                  <a:srgbClr val="FFFFFF"/>
                </a:solidFill>
                <a:uFill>
                  <a:solidFill>
                    <a:srgbClr val="FFFFFF"/>
                  </a:solidFill>
                </a:uFill>
                <a:latin typeface="Calibri"/>
              </a:rPr>
              <a:t>실행</a:t>
            </a:r>
            <a:r>
              <a:rPr lang="en-US" sz="2400" b="0" strike="noStrike" spc="-1" dirty="0" smtClean="0">
                <a:solidFill>
                  <a:srgbClr val="FFFFFF"/>
                </a:solidFill>
                <a:uFill>
                  <a:solidFill>
                    <a:srgbClr val="FFFFFF"/>
                  </a:solidFill>
                </a:uFill>
                <a:latin typeface="Calibri"/>
              </a:rPr>
              <a:t> </a:t>
            </a:r>
            <a:r>
              <a:rPr lang="en-US" sz="2400" b="0" strike="noStrike" spc="-1" dirty="0">
                <a:solidFill>
                  <a:srgbClr val="FFFFFF"/>
                </a:solidFill>
                <a:uFill>
                  <a:solidFill>
                    <a:srgbClr val="FFFFFF"/>
                  </a:solidFill>
                </a:uFill>
                <a:latin typeface="Calibri"/>
              </a:rPr>
              <a:t>– </a:t>
            </a:r>
            <a:r>
              <a:rPr lang="en-US" sz="2400" b="0" strike="noStrike" spc="-1" dirty="0" err="1">
                <a:solidFill>
                  <a:srgbClr val="FFFFFF"/>
                </a:solidFill>
                <a:uFill>
                  <a:solidFill>
                    <a:srgbClr val="FFFFFF"/>
                  </a:solidFill>
                </a:uFill>
                <a:latin typeface="Calibri"/>
              </a:rPr>
              <a:t>결과물</a:t>
            </a:r>
            <a:r>
              <a:rPr lang="en-US" sz="2400" b="0" strike="noStrike" spc="-1" dirty="0">
                <a:solidFill>
                  <a:srgbClr val="FFFFFF"/>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266" name="CustomShape 3"/>
          <p:cNvSpPr/>
          <p:nvPr/>
        </p:nvSpPr>
        <p:spPr>
          <a:xfrm>
            <a:off x="912240" y="2420785"/>
            <a:ext cx="10426320" cy="3147912"/>
          </a:xfrm>
          <a:prstGeom prst="roundRect">
            <a:avLst>
              <a:gd name="adj" fmla="val 16667"/>
            </a:avLst>
          </a:prstGeom>
          <a:noFill/>
          <a:ln w="28440">
            <a:solidFill>
              <a:srgbClr val="FFC000"/>
            </a:solidFill>
            <a:miter/>
          </a:ln>
        </p:spPr>
        <p:style>
          <a:lnRef idx="0">
            <a:scrgbClr r="0" g="0" b="0"/>
          </a:lnRef>
          <a:fillRef idx="0">
            <a:scrgbClr r="0" g="0" b="0"/>
          </a:fillRef>
          <a:effectRef idx="0">
            <a:scrgbClr r="0" g="0" b="0"/>
          </a:effectRef>
          <a:fontRef idx="minor"/>
        </p:style>
      </p:sp>
      <p:sp>
        <p:nvSpPr>
          <p:cNvPr id="267" name="CustomShape 4"/>
          <p:cNvSpPr/>
          <p:nvPr/>
        </p:nvSpPr>
        <p:spPr>
          <a:xfrm>
            <a:off x="9911912" y="5034697"/>
            <a:ext cx="15094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err="1">
                <a:solidFill>
                  <a:srgbClr val="FFC000"/>
                </a:solidFill>
                <a:uFill>
                  <a:solidFill>
                    <a:srgbClr val="FFFFFF"/>
                  </a:solidFill>
                </a:uFill>
                <a:latin typeface="Calibri"/>
              </a:rPr>
              <a:t>코딩하기</a:t>
            </a:r>
            <a:endParaRPr lang="en-US" sz="1800" b="0" strike="noStrike" spc="-1" dirty="0">
              <a:solidFill>
                <a:srgbClr val="000000"/>
              </a:solidFill>
              <a:uFill>
                <a:solidFill>
                  <a:srgbClr val="FFFFFF"/>
                </a:solidFill>
              </a:uFill>
              <a:latin typeface="Arial"/>
            </a:endParaRPr>
          </a:p>
        </p:txBody>
      </p:sp>
      <p:sp>
        <p:nvSpPr>
          <p:cNvPr id="268" name="CustomShape 5"/>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추론 구현 순서</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603" name="TextShape 1"/>
          <p:cNvSpPr txBox="1"/>
          <p:nvPr/>
        </p:nvSpPr>
        <p:spPr>
          <a:xfrm>
            <a:off x="721800" y="2932560"/>
            <a:ext cx="10232712" cy="2215512"/>
          </a:xfrm>
          <a:prstGeom prst="rect">
            <a:avLst/>
          </a:prstGeom>
          <a:noFill/>
          <a:ln>
            <a:noFill/>
          </a:ln>
        </p:spPr>
        <p:txBody>
          <a:bodyPr anchor="ctr"/>
          <a:lstStyle/>
          <a:p>
            <a:r>
              <a:rPr lang="en-US" altLang="ko-KR" sz="2800" spc="-1" dirty="0" err="1">
                <a:solidFill>
                  <a:srgbClr val="000000"/>
                </a:solidFill>
                <a:uFill>
                  <a:solidFill>
                    <a:srgbClr val="FFFFFF"/>
                  </a:solidFill>
                </a:uFill>
                <a:latin typeface="Calibri"/>
              </a:rPr>
              <a:t>Caffe</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에서</a:t>
            </a:r>
            <a:r>
              <a:rPr lang="en-US" altLang="ko-KR" sz="2800" spc="-1" dirty="0">
                <a:solidFill>
                  <a:srgbClr val="000000"/>
                </a:solidFill>
                <a:uFill>
                  <a:solidFill>
                    <a:srgbClr val="FFFFFF"/>
                  </a:solidFill>
                </a:uFill>
                <a:latin typeface="Calibri"/>
              </a:rPr>
              <a:t> Pre-</a:t>
            </a:r>
            <a:r>
              <a:rPr lang="en-US" altLang="ko-KR" sz="2800" spc="-1" dirty="0" err="1">
                <a:solidFill>
                  <a:srgbClr val="000000"/>
                </a:solidFill>
                <a:uFill>
                  <a:solidFill>
                    <a:srgbClr val="FFFFFF"/>
                  </a:solidFill>
                </a:uFill>
                <a:latin typeface="Calibri"/>
              </a:rPr>
              <a:t>trained된</a:t>
            </a:r>
            <a:r>
              <a:rPr lang="en-US" altLang="ko-KR" sz="2800" spc="-1" dirty="0">
                <a:solidFill>
                  <a:srgbClr val="000000"/>
                </a:solidFill>
                <a:uFill>
                  <a:solidFill>
                    <a:srgbClr val="FFFFFF"/>
                  </a:solidFill>
                </a:uFill>
                <a:latin typeface="Calibri"/>
              </a:rPr>
              <a:t> model </a:t>
            </a:r>
            <a:r>
              <a:rPr lang="en-US" altLang="ko-KR" sz="2800" spc="-1" dirty="0" err="1" smtClean="0">
                <a:solidFill>
                  <a:srgbClr val="0070C0"/>
                </a:solidFill>
                <a:uFill>
                  <a:solidFill>
                    <a:srgbClr val="FFFFFF"/>
                  </a:solidFill>
                </a:uFill>
                <a:latin typeface="Calibri"/>
              </a:rPr>
              <a:t>mobilenet-ssd.</a:t>
            </a:r>
            <a:r>
              <a:rPr lang="en-US" altLang="ko-KR" sz="2800" spc="-1" dirty="0" err="1" smtClean="0">
                <a:solidFill>
                  <a:srgbClr val="0070C0"/>
                </a:solidFill>
                <a:uFill>
                  <a:solidFill>
                    <a:srgbClr val="FFFFFF"/>
                  </a:solidFill>
                </a:uFill>
                <a:latin typeface="Calibri"/>
              </a:rPr>
              <a:t>caffemodel</a:t>
            </a:r>
            <a:r>
              <a:rPr lang="en-US" altLang="ko-KR" sz="2800" spc="-1" dirty="0" smtClean="0">
                <a:solidFill>
                  <a:srgbClr val="000000"/>
                </a:solidFill>
                <a:uFill>
                  <a:solidFill>
                    <a:srgbClr val="FFFFFF"/>
                  </a:solidFill>
                </a:uFill>
                <a:latin typeface="Calibri"/>
              </a:rPr>
              <a:t> </a:t>
            </a:r>
            <a:r>
              <a:rPr lang="en-US" altLang="ko-KR" sz="2800" spc="-1" dirty="0">
                <a:solidFill>
                  <a:srgbClr val="000000"/>
                </a:solidFill>
                <a:uFill>
                  <a:solidFill>
                    <a:srgbClr val="FFFFFF"/>
                  </a:solidFill>
                </a:uFill>
                <a:latin typeface="Calibri"/>
              </a:rPr>
              <a:t>을 </a:t>
            </a:r>
            <a:r>
              <a:rPr lang="en-US" altLang="ko-KR" sz="2800" spc="-1" dirty="0" err="1">
                <a:solidFill>
                  <a:srgbClr val="000000"/>
                </a:solidFill>
                <a:uFill>
                  <a:solidFill>
                    <a:srgbClr val="FFFFFF"/>
                  </a:solidFill>
                </a:uFill>
                <a:latin typeface="Calibri"/>
              </a:rPr>
              <a:t>이용하여</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OpenVION에서</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추론</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Model conversion/optimization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입출력</a:t>
            </a:r>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네트웍 모델 지정 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추론및 지정한 이미지 저장 하기 </a:t>
            </a:r>
            <a:r>
              <a:rPr lang="en-US" altLang="ko-KR" sz="2800" spc="-1" dirty="0" smtClean="0">
                <a:solidFill>
                  <a:srgbClr val="000000"/>
                </a:solidFill>
                <a:uFill>
                  <a:solidFill>
                    <a:srgbClr val="FFFFFF"/>
                  </a:solidFill>
                </a:uFill>
                <a:latin typeface="Calibri"/>
              </a:rPr>
              <a:t>. </a:t>
            </a:r>
            <a:endParaRPr lang="en-US" altLang="ko-KR" sz="2800" spc="-1" dirty="0">
              <a:solidFill>
                <a:srgbClr val="000000"/>
              </a:solidFill>
              <a:uFill>
                <a:solidFill>
                  <a:srgbClr val="FFFFFF"/>
                </a:solidFill>
              </a:uFill>
              <a:latin typeface="Calibri"/>
            </a:endParaRPr>
          </a:p>
        </p:txBody>
      </p:sp>
      <p:sp>
        <p:nvSpPr>
          <p:cNvPr id="604" name="TextShape 2"/>
          <p:cNvSpPr txBox="1"/>
          <p:nvPr/>
        </p:nvSpPr>
        <p:spPr>
          <a:xfrm>
            <a:off x="804816" y="1112112"/>
            <a:ext cx="10047600" cy="1128168"/>
          </a:xfrm>
          <a:prstGeom prst="rect">
            <a:avLst/>
          </a:prstGeom>
          <a:noFill/>
          <a:ln w="38160">
            <a:solidFill>
              <a:srgbClr val="70AD47"/>
            </a:solidFill>
            <a:round/>
          </a:ln>
        </p:spPr>
        <p:txBody>
          <a:bodyPr/>
          <a:lstStyle/>
          <a:p>
            <a:r>
              <a:rPr lang="en-US" sz="3200" spc="-1" dirty="0" err="1" smtClean="0">
                <a:solidFill>
                  <a:srgbClr val="000000"/>
                </a:solidFill>
                <a:uFill>
                  <a:solidFill>
                    <a:srgbClr val="FFFFFF"/>
                  </a:solidFill>
                </a:uFill>
                <a:latin typeface="Calibri"/>
              </a:rPr>
              <a:t>Mobilenet-ssd</a:t>
            </a:r>
            <a:r>
              <a:rPr lang="ko-KR" altLang="en-US" sz="3200" spc="-1" dirty="0" smtClean="0">
                <a:solidFill>
                  <a:srgbClr val="000000"/>
                </a:solidFill>
                <a:uFill>
                  <a:solidFill>
                    <a:srgbClr val="FFFFFF"/>
                  </a:solidFill>
                </a:uFill>
                <a:latin typeface="Calibri"/>
              </a:rPr>
              <a:t>는 </a:t>
            </a:r>
            <a:r>
              <a:rPr lang="en-US" altLang="ko-KR" sz="3200" spc="-1" dirty="0" smtClean="0">
                <a:solidFill>
                  <a:srgbClr val="000000"/>
                </a:solidFill>
                <a:uFill>
                  <a:solidFill>
                    <a:srgbClr val="FFFFFF"/>
                  </a:solidFill>
                </a:uFill>
                <a:latin typeface="Calibri"/>
              </a:rPr>
              <a:t>20</a:t>
            </a:r>
            <a:r>
              <a:rPr lang="ko-KR" altLang="en-US" sz="3200" spc="-1" dirty="0" smtClean="0">
                <a:solidFill>
                  <a:srgbClr val="000000"/>
                </a:solidFill>
                <a:uFill>
                  <a:solidFill>
                    <a:srgbClr val="FFFFFF"/>
                  </a:solidFill>
                </a:uFill>
                <a:latin typeface="Calibri"/>
              </a:rPr>
              <a:t>가지 사물을 학습시킨 </a:t>
            </a:r>
            <a:r>
              <a:rPr lang="en-US" altLang="ko-KR" sz="3200" spc="-1" dirty="0" smtClean="0">
                <a:solidFill>
                  <a:srgbClr val="000000"/>
                </a:solidFill>
                <a:uFill>
                  <a:solidFill>
                    <a:srgbClr val="FFFFFF"/>
                  </a:solidFill>
                </a:uFill>
                <a:latin typeface="Calibri"/>
              </a:rPr>
              <a:t>object detection </a:t>
            </a:r>
            <a:r>
              <a:rPr lang="ko-KR" altLang="en-US" sz="3200" spc="-1" dirty="0" smtClean="0">
                <a:solidFill>
                  <a:srgbClr val="000000"/>
                </a:solidFill>
                <a:uFill>
                  <a:solidFill>
                    <a:srgbClr val="FFFFFF"/>
                  </a:solidFill>
                </a:uFill>
                <a:latin typeface="Calibri"/>
              </a:rPr>
              <a:t>모델로 가볍게 사용이 가능합니다</a:t>
            </a:r>
            <a:r>
              <a:rPr lang="en-US" altLang="ko-KR" sz="3200" spc="-1" dirty="0" smtClean="0">
                <a:solidFill>
                  <a:srgbClr val="000000"/>
                </a:solidFill>
                <a:uFill>
                  <a:solidFill>
                    <a:srgbClr val="FFFFFF"/>
                  </a:solidFill>
                </a:uFill>
                <a:latin typeface="Calibri"/>
              </a:rPr>
              <a:t>.</a:t>
            </a:r>
            <a:r>
              <a:rPr lang="ko-KR" altLang="en-US" sz="3200" spc="-1" dirty="0">
                <a:solidFill>
                  <a:srgbClr val="000000"/>
                </a:solidFill>
                <a:uFill>
                  <a:solidFill>
                    <a:srgbClr val="FFFFFF"/>
                  </a:solidFill>
                </a:uFill>
                <a:latin typeface="Calibri"/>
              </a:rPr>
              <a:t> </a:t>
            </a:r>
            <a:endParaRPr lang="en-US" sz="3200" spc="-1" dirty="0">
              <a:solidFill>
                <a:srgbClr val="000000"/>
              </a:solidFill>
              <a:uFill>
                <a:solidFill>
                  <a:srgbClr val="FFFFFF"/>
                </a:solidFill>
              </a:uFill>
              <a:latin typeface="Calibri"/>
            </a:endParaRPr>
          </a:p>
        </p:txBody>
      </p:sp>
      <p:sp>
        <p:nvSpPr>
          <p:cNvPr id="605" name="CustomShape 3"/>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을 이용한 추론 –  Mobilenet-SSD 모델</a:t>
            </a:r>
            <a:endParaRPr lang="en-US" spc="-1">
              <a:solidFill>
                <a:srgbClr val="000000"/>
              </a:solidFill>
              <a:uFill>
                <a:solidFill>
                  <a:srgbClr val="FFFFFF"/>
                </a:solidFill>
              </a:uFill>
            </a:endParaRPr>
          </a:p>
        </p:txBody>
      </p:sp>
      <p:sp>
        <p:nvSpPr>
          <p:cNvPr id="5" name="CustomShape 7"/>
          <p:cNvSpPr/>
          <p:nvPr/>
        </p:nvSpPr>
        <p:spPr>
          <a:xfrm>
            <a:off x="360" y="6170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1. </a:t>
            </a:r>
            <a:r>
              <a:rPr lang="en-US" sz="2000" b="0" strike="noStrike" spc="-1" dirty="0" err="1" smtClean="0">
                <a:solidFill>
                  <a:srgbClr val="000000"/>
                </a:solidFill>
                <a:uFill>
                  <a:solidFill>
                    <a:srgbClr val="FFFFFF"/>
                  </a:solidFill>
                </a:uFill>
                <a:latin typeface="Calibri"/>
              </a:rPr>
              <a:t>모델</a:t>
            </a:r>
            <a:r>
              <a:rPr lang="en-US" sz="2000" b="0" strike="noStrike" spc="-1" dirty="0" smtClean="0">
                <a:solidFill>
                  <a:srgbClr val="000000"/>
                </a:solidFill>
                <a:uFill>
                  <a:solidFill>
                    <a:srgbClr val="FFFFFF"/>
                  </a:solidFill>
                </a:uFill>
                <a:latin typeface="Calibri"/>
              </a:rPr>
              <a:t> </a:t>
            </a:r>
            <a:r>
              <a:rPr lang="ko-KR" altLang="en-US" sz="2000" spc="-1" dirty="0" smtClean="0">
                <a:solidFill>
                  <a:srgbClr val="000000"/>
                </a:solidFill>
                <a:uFill>
                  <a:solidFill>
                    <a:srgbClr val="FFFFFF"/>
                  </a:solidFill>
                </a:uFill>
                <a:latin typeface="Calibri"/>
              </a:rPr>
              <a:t>가져오기</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21813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pic>
        <p:nvPicPr>
          <p:cNvPr id="269" name="Picture 3"/>
          <p:cNvPicPr/>
          <p:nvPr/>
        </p:nvPicPr>
        <p:blipFill>
          <a:blip r:embed="rId3"/>
          <a:stretch/>
        </p:blipFill>
        <p:spPr>
          <a:xfrm>
            <a:off x="2163600" y="2014200"/>
            <a:ext cx="6857640" cy="2190240"/>
          </a:xfrm>
          <a:prstGeom prst="rect">
            <a:avLst/>
          </a:prstGeom>
          <a:ln>
            <a:noFill/>
          </a:ln>
        </p:spPr>
      </p:pic>
      <p:sp>
        <p:nvSpPr>
          <p:cNvPr id="270" name="CustomShape 1"/>
          <p:cNvSpPr/>
          <p:nvPr/>
        </p:nvSpPr>
        <p:spPr>
          <a:xfrm>
            <a:off x="3087360" y="4371120"/>
            <a:ext cx="15267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.caffemodel</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rPr>
              <a:t>.prototxt</a:t>
            </a:r>
            <a:endParaRPr lang="en-US" sz="1800" b="0" strike="noStrike" spc="-1">
              <a:solidFill>
                <a:srgbClr val="000000"/>
              </a:solidFill>
              <a:uFill>
                <a:solidFill>
                  <a:srgbClr val="FFFFFF"/>
                </a:solidFill>
              </a:uFill>
              <a:latin typeface="Arial"/>
            </a:endParaRPr>
          </a:p>
        </p:txBody>
      </p:sp>
      <p:sp>
        <p:nvSpPr>
          <p:cNvPr id="271" name="CustomShape 2"/>
          <p:cNvSpPr/>
          <p:nvPr/>
        </p:nvSpPr>
        <p:spPr>
          <a:xfrm rot="10800000">
            <a:off x="5778720" y="4896000"/>
            <a:ext cx="372240" cy="52452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72" name="CustomShape 3"/>
          <p:cNvSpPr/>
          <p:nvPr/>
        </p:nvSpPr>
        <p:spPr>
          <a:xfrm>
            <a:off x="6179400" y="2768040"/>
            <a:ext cx="1416240" cy="1523520"/>
          </a:xfrm>
          <a:prstGeom prst="ellipse">
            <a:avLst/>
          </a:prstGeom>
          <a:noFill/>
          <a:ln w="12600">
            <a:solidFill>
              <a:srgbClr val="FF0000"/>
            </a:solidFill>
            <a:miter/>
          </a:ln>
        </p:spPr>
        <p:style>
          <a:lnRef idx="0">
            <a:scrgbClr r="0" g="0" b="0"/>
          </a:lnRef>
          <a:fillRef idx="0">
            <a:scrgbClr r="0" g="0" b="0"/>
          </a:fillRef>
          <a:effectRef idx="0">
            <a:scrgbClr r="0" g="0" b="0"/>
          </a:effectRef>
          <a:fontRef idx="minor"/>
        </p:style>
      </p:sp>
      <p:sp>
        <p:nvSpPr>
          <p:cNvPr id="273" name="CustomShape 4"/>
          <p:cNvSpPr/>
          <p:nvPr/>
        </p:nvSpPr>
        <p:spPr>
          <a:xfrm>
            <a:off x="987120" y="1400760"/>
            <a:ext cx="103845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FF0000"/>
                </a:solidFill>
                <a:uFill>
                  <a:solidFill>
                    <a:srgbClr val="FFFFFF"/>
                  </a:solidFill>
                </a:uFill>
                <a:latin typeface="Calibri"/>
              </a:rPr>
              <a:t> </a:t>
            </a:r>
            <a:r>
              <a:rPr lang="en-US" sz="2000" b="1" strike="noStrike" spc="-1">
                <a:solidFill>
                  <a:srgbClr val="000000"/>
                </a:solidFill>
                <a:uFill>
                  <a:solidFill>
                    <a:srgbClr val="FFFFFF"/>
                  </a:solidFill>
                </a:uFill>
                <a:latin typeface="Calibri"/>
              </a:rPr>
              <a:t>Inference Engine</a:t>
            </a:r>
            <a:r>
              <a:rPr lang="en-US" sz="2000" b="1" strike="noStrike" spc="-1">
                <a:solidFill>
                  <a:srgbClr val="FF0000"/>
                </a:solidFill>
                <a:uFill>
                  <a:solidFill>
                    <a:srgbClr val="FFFFFF"/>
                  </a:solidFill>
                </a:uFill>
                <a:latin typeface="Calibri"/>
              </a:rPr>
              <a:t>이 원하는 포맷으로 Network 모델과 가중치 정보를 전환합니다.</a:t>
            </a:r>
            <a:endParaRPr lang="en-US" sz="1800" b="0" strike="noStrike" spc="-1">
              <a:solidFill>
                <a:srgbClr val="000000"/>
              </a:solidFill>
              <a:uFill>
                <a:solidFill>
                  <a:srgbClr val="FFFFFF"/>
                </a:solidFill>
              </a:uFill>
              <a:latin typeface="Arial"/>
            </a:endParaRPr>
          </a:p>
        </p:txBody>
      </p:sp>
      <p:sp>
        <p:nvSpPr>
          <p:cNvPr id="274" name="CustomShape 5"/>
          <p:cNvSpPr/>
          <p:nvPr/>
        </p:nvSpPr>
        <p:spPr>
          <a:xfrm>
            <a:off x="851040" y="5519880"/>
            <a:ext cx="1048968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4472C4"/>
                </a:solidFill>
                <a:uFill>
                  <a:solidFill>
                    <a:srgbClr val="FFFFFF"/>
                  </a:solidFill>
                </a:uFill>
                <a:latin typeface="Calibri"/>
              </a:rPr>
              <a:t>Deep Learning Framework으로 어떤 것을 선택하여 작업하더라도 OpenVINO를 사용하여 Inference 작업을 하기 위해서는 Inference Engine이 원하는 Format으로 바꿔줘야 합니다.</a:t>
            </a:r>
            <a:endParaRPr lang="en-US" sz="1800" b="0" strike="noStrike" spc="-1">
              <a:solidFill>
                <a:srgbClr val="000000"/>
              </a:solidFill>
              <a:uFill>
                <a:solidFill>
                  <a:srgbClr val="FFFFFF"/>
                </a:solidFill>
              </a:uFill>
              <a:latin typeface="Arial"/>
            </a:endParaRPr>
          </a:p>
        </p:txBody>
      </p:sp>
      <p:sp>
        <p:nvSpPr>
          <p:cNvPr id="275" name="CustomShape 6"/>
          <p:cNvSpPr/>
          <p:nvPr/>
        </p:nvSpPr>
        <p:spPr>
          <a:xfrm>
            <a:off x="5870160" y="4325040"/>
            <a:ext cx="350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uFill>
                  <a:solidFill>
                    <a:srgbClr val="FFFFFF"/>
                  </a:solidFill>
                </a:uFill>
                <a:latin typeface="Calibri"/>
              </a:rPr>
              <a:t>I</a:t>
            </a:r>
            <a:r>
              <a:rPr lang="en-US" sz="1800" b="0" strike="noStrike" spc="-1">
                <a:solidFill>
                  <a:srgbClr val="000000"/>
                </a:solidFill>
                <a:uFill>
                  <a:solidFill>
                    <a:srgbClr val="FFFFFF"/>
                  </a:solidFill>
                </a:uFill>
                <a:latin typeface="Calibri"/>
              </a:rPr>
              <a:t>ntermediate </a:t>
            </a:r>
            <a:r>
              <a:rPr lang="en-US" sz="1800" b="1" strike="noStrike" spc="-1">
                <a:solidFill>
                  <a:srgbClr val="FF0000"/>
                </a:solidFill>
                <a:uFill>
                  <a:solidFill>
                    <a:srgbClr val="FFFFFF"/>
                  </a:solidFill>
                </a:uFill>
                <a:latin typeface="Calibri"/>
              </a:rPr>
              <a:t>R</a:t>
            </a:r>
            <a:r>
              <a:rPr lang="en-US" sz="1800" b="0" strike="noStrike" spc="-1">
                <a:solidFill>
                  <a:srgbClr val="000000"/>
                </a:solidFill>
                <a:uFill>
                  <a:solidFill>
                    <a:srgbClr val="FFFFFF"/>
                  </a:solidFill>
                </a:uFill>
                <a:latin typeface="Calibri"/>
              </a:rPr>
              <a:t>epresentation</a:t>
            </a:r>
            <a:endParaRPr lang="en-US" sz="1800" b="0" strike="noStrike" spc="-1">
              <a:solidFill>
                <a:srgbClr val="000000"/>
              </a:solidFill>
              <a:uFill>
                <a:solidFill>
                  <a:srgbClr val="FFFFFF"/>
                </a:solidFill>
              </a:uFill>
              <a:latin typeface="Arial"/>
            </a:endParaRPr>
          </a:p>
        </p:txBody>
      </p:sp>
      <p:sp>
        <p:nvSpPr>
          <p:cNvPr id="276" name="CustomShape 7"/>
          <p:cNvSpPr/>
          <p:nvPr/>
        </p:nvSpPr>
        <p:spPr>
          <a:xfrm>
            <a:off x="360" y="6170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2. </a:t>
            </a:r>
            <a:r>
              <a:rPr lang="en-US" sz="2000" b="0" strike="noStrike" spc="-1" dirty="0" err="1" smtClean="0">
                <a:solidFill>
                  <a:srgbClr val="000000"/>
                </a:solidFill>
                <a:uFill>
                  <a:solidFill>
                    <a:srgbClr val="FFFFFF"/>
                  </a:solidFill>
                </a:uFill>
                <a:latin typeface="Calibri"/>
              </a:rPr>
              <a:t>모델</a:t>
            </a:r>
            <a:r>
              <a:rPr lang="en-US" sz="2000" b="0" strike="noStrike" spc="-1" dirty="0" smtClean="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Conversion하기</a:t>
            </a:r>
            <a:endParaRPr lang="en-US" sz="1800" b="0" strike="noStrike" spc="-1" dirty="0">
              <a:solidFill>
                <a:srgbClr val="000000"/>
              </a:solidFill>
              <a:uFill>
                <a:solidFill>
                  <a:srgbClr val="FFFFFF"/>
                </a:solidFill>
              </a:uFill>
              <a:latin typeface="Arial"/>
            </a:endParaRPr>
          </a:p>
        </p:txBody>
      </p:sp>
      <p:sp>
        <p:nvSpPr>
          <p:cNvPr id="277" name="CustomShape 8"/>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sp>
        <p:nvSpPr>
          <p:cNvPr id="278" name="CustomShape 1"/>
          <p:cNvSpPr/>
          <p:nvPr/>
        </p:nvSpPr>
        <p:spPr>
          <a:xfrm>
            <a:off x="1121040" y="2630160"/>
            <a:ext cx="1501920" cy="74196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FFFFFF"/>
                </a:solidFill>
                <a:uFill>
                  <a:solidFill>
                    <a:srgbClr val="FFFFFF"/>
                  </a:solidFill>
                </a:uFill>
                <a:latin typeface="Calibri"/>
              </a:rPr>
              <a:t>Labels</a:t>
            </a:r>
            <a:endParaRPr lang="en-US" sz="1800" b="0" strike="noStrike" spc="-1">
              <a:solidFill>
                <a:srgbClr val="000000"/>
              </a:solidFill>
              <a:uFill>
                <a:solidFill>
                  <a:srgbClr val="FFFFFF"/>
                </a:solidFill>
              </a:uFill>
              <a:latin typeface="Arial"/>
            </a:endParaRPr>
          </a:p>
        </p:txBody>
      </p:sp>
      <p:sp>
        <p:nvSpPr>
          <p:cNvPr id="279" name="CustomShape 2"/>
          <p:cNvSpPr/>
          <p:nvPr/>
        </p:nvSpPr>
        <p:spPr>
          <a:xfrm>
            <a:off x="1341000" y="4232520"/>
            <a:ext cx="2457720" cy="1009080"/>
          </a:xfrm>
          <a:prstGeom prst="rect">
            <a:avLst/>
          </a:prstGeom>
          <a:gradFill>
            <a:gsLst>
              <a:gs pos="0">
                <a:srgbClr val="71A6DA"/>
              </a:gs>
              <a:gs pos="100000">
                <a:srgbClr val="549ADA"/>
              </a:gs>
            </a:gsLst>
            <a:lin ang="5400000"/>
          </a:gradFill>
          <a:ln>
            <a:noFill/>
          </a:ln>
          <a:effectLst>
            <a:outerShdw dist="19080" dir="5400000">
              <a:srgbClr val="000000">
                <a:alpha val="63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Deep Learning Tool Kit</a:t>
            </a:r>
            <a:endParaRPr lang="en-US" sz="1800" b="0" strike="noStrike" spc="-1">
              <a:solidFill>
                <a:srgbClr val="000000"/>
              </a:solidFill>
              <a:uFill>
                <a:solidFill>
                  <a:srgbClr val="FFFFFF"/>
                </a:solidFill>
              </a:uFill>
              <a:latin typeface="Arial"/>
            </a:endParaRPr>
          </a:p>
        </p:txBody>
      </p:sp>
      <p:sp>
        <p:nvSpPr>
          <p:cNvPr id="280" name="CustomShape 3"/>
          <p:cNvSpPr/>
          <p:nvPr/>
        </p:nvSpPr>
        <p:spPr>
          <a:xfrm>
            <a:off x="1121040" y="3081600"/>
            <a:ext cx="1501920" cy="74196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Network 모델</a:t>
            </a:r>
            <a:endParaRPr lang="en-US" sz="1800" b="0" strike="noStrike" spc="-1">
              <a:solidFill>
                <a:srgbClr val="000000"/>
              </a:solidFill>
              <a:uFill>
                <a:solidFill>
                  <a:srgbClr val="FFFFFF"/>
                </a:solidFill>
              </a:uFill>
              <a:latin typeface="Arial"/>
            </a:endParaRPr>
          </a:p>
        </p:txBody>
      </p:sp>
      <p:sp>
        <p:nvSpPr>
          <p:cNvPr id="281" name="CustomShape 4"/>
          <p:cNvSpPr/>
          <p:nvPr/>
        </p:nvSpPr>
        <p:spPr>
          <a:xfrm>
            <a:off x="2476440" y="3041280"/>
            <a:ext cx="1501920" cy="741960"/>
          </a:xfrm>
          <a:prstGeom prst="ellipse">
            <a:avLst/>
          </a:prstGeom>
          <a:solidFill>
            <a:srgbClr val="ED7D31"/>
          </a:solidFill>
          <a:ln w="12600">
            <a:solidFill>
              <a:srgbClr val="AF5C2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가중치</a:t>
            </a:r>
            <a:endParaRPr lang="en-US" sz="1800" b="0" strike="noStrike" spc="-1">
              <a:solidFill>
                <a:srgbClr val="000000"/>
              </a:solidFill>
              <a:uFill>
                <a:solidFill>
                  <a:srgbClr val="FFFFFF"/>
                </a:solidFill>
              </a:uFill>
              <a:latin typeface="Arial"/>
            </a:endParaRPr>
          </a:p>
        </p:txBody>
      </p:sp>
      <p:sp>
        <p:nvSpPr>
          <p:cNvPr id="282" name="CustomShape 5"/>
          <p:cNvSpPr/>
          <p:nvPr/>
        </p:nvSpPr>
        <p:spPr>
          <a:xfrm>
            <a:off x="1812960" y="387432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83" name="CustomShape 6"/>
          <p:cNvSpPr/>
          <p:nvPr/>
        </p:nvSpPr>
        <p:spPr>
          <a:xfrm>
            <a:off x="3130920" y="384480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84" name="CustomShape 7"/>
          <p:cNvSpPr/>
          <p:nvPr/>
        </p:nvSpPr>
        <p:spPr>
          <a:xfrm>
            <a:off x="10150560" y="5434560"/>
            <a:ext cx="1074600" cy="52740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Calibri"/>
              </a:rPr>
              <a:t>Labels</a:t>
            </a:r>
            <a:endParaRPr lang="en-US" sz="1800" b="0" strike="noStrike" spc="-1">
              <a:solidFill>
                <a:srgbClr val="000000"/>
              </a:solidFill>
              <a:uFill>
                <a:solidFill>
                  <a:srgbClr val="FFFFFF"/>
                </a:solidFill>
              </a:uFill>
              <a:latin typeface="Arial"/>
            </a:endParaRPr>
          </a:p>
        </p:txBody>
      </p:sp>
      <p:sp>
        <p:nvSpPr>
          <p:cNvPr id="285" name="CustomShape 8"/>
          <p:cNvSpPr/>
          <p:nvPr/>
        </p:nvSpPr>
        <p:spPr>
          <a:xfrm>
            <a:off x="6743880" y="5350320"/>
            <a:ext cx="2816640" cy="713520"/>
          </a:xfrm>
          <a:prstGeom prst="rect">
            <a:avLst/>
          </a:prstGeom>
          <a:gradFill>
            <a:gsLst>
              <a:gs pos="0">
                <a:srgbClr val="71A6DA"/>
              </a:gs>
              <a:gs pos="100000">
                <a:srgbClr val="549ADA"/>
              </a:gs>
            </a:gsLst>
            <a:lin ang="5400000"/>
          </a:gradFill>
          <a:ln>
            <a:noFill/>
          </a:ln>
          <a:effectLst>
            <a:outerShdw dist="19080" dir="5400000">
              <a:srgbClr val="000000">
                <a:alpha val="63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Inference Engine</a:t>
            </a:r>
            <a:endParaRPr lang="en-US" sz="1800" b="0" strike="noStrike" spc="-1">
              <a:solidFill>
                <a:srgbClr val="000000"/>
              </a:solidFill>
              <a:uFill>
                <a:solidFill>
                  <a:srgbClr val="FFFFFF"/>
                </a:solidFill>
              </a:uFill>
              <a:latin typeface="Arial"/>
            </a:endParaRPr>
          </a:p>
        </p:txBody>
      </p:sp>
      <p:sp>
        <p:nvSpPr>
          <p:cNvPr id="286" name="CustomShape 9"/>
          <p:cNvSpPr/>
          <p:nvPr/>
        </p:nvSpPr>
        <p:spPr>
          <a:xfrm>
            <a:off x="6842880" y="2179800"/>
            <a:ext cx="1204560" cy="55368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Calibri"/>
              </a:rPr>
              <a:t>Network 모델</a:t>
            </a:r>
            <a:endParaRPr lang="en-US" sz="1800" b="0" strike="noStrike" spc="-1">
              <a:solidFill>
                <a:srgbClr val="000000"/>
              </a:solidFill>
              <a:uFill>
                <a:solidFill>
                  <a:srgbClr val="FFFFFF"/>
                </a:solidFill>
              </a:uFill>
              <a:latin typeface="Arial"/>
            </a:endParaRPr>
          </a:p>
        </p:txBody>
      </p:sp>
      <p:sp>
        <p:nvSpPr>
          <p:cNvPr id="287" name="CustomShape 10"/>
          <p:cNvSpPr/>
          <p:nvPr/>
        </p:nvSpPr>
        <p:spPr>
          <a:xfrm>
            <a:off x="8328600" y="2175840"/>
            <a:ext cx="1052280" cy="561240"/>
          </a:xfrm>
          <a:prstGeom prst="ellipse">
            <a:avLst/>
          </a:prstGeom>
          <a:solidFill>
            <a:srgbClr val="ED7D31"/>
          </a:solidFill>
          <a:ln w="12600">
            <a:solidFill>
              <a:srgbClr val="AF5C24"/>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Calibri"/>
              </a:rPr>
              <a:t>가중치</a:t>
            </a:r>
            <a:endParaRPr lang="en-US" sz="1800" b="0" strike="noStrike" spc="-1">
              <a:solidFill>
                <a:srgbClr val="000000"/>
              </a:solidFill>
              <a:uFill>
                <a:solidFill>
                  <a:srgbClr val="FFFFFF"/>
                </a:solidFill>
              </a:uFill>
              <a:latin typeface="Arial"/>
            </a:endParaRPr>
          </a:p>
        </p:txBody>
      </p:sp>
      <p:sp>
        <p:nvSpPr>
          <p:cNvPr id="288" name="CustomShape 11"/>
          <p:cNvSpPr/>
          <p:nvPr/>
        </p:nvSpPr>
        <p:spPr>
          <a:xfrm>
            <a:off x="6742440" y="3152520"/>
            <a:ext cx="2818080" cy="806040"/>
          </a:xfrm>
          <a:prstGeom prst="rect">
            <a:avLst/>
          </a:prstGeom>
          <a:gradFill>
            <a:gsLst>
              <a:gs pos="0">
                <a:srgbClr val="71A6DA"/>
              </a:gs>
              <a:gs pos="100000">
                <a:srgbClr val="549ADA"/>
              </a:gs>
            </a:gsLst>
            <a:lin ang="5400000"/>
          </a:gradFill>
          <a:ln>
            <a:noFill/>
          </a:ln>
          <a:effectLst>
            <a:outerShdw dist="19080" dir="5400000">
              <a:srgbClr val="000000">
                <a:alpha val="63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Model Optimizer</a:t>
            </a:r>
            <a:endParaRPr lang="en-US" sz="1800" b="0" strike="noStrike" spc="-1">
              <a:solidFill>
                <a:srgbClr val="000000"/>
              </a:solidFill>
              <a:uFill>
                <a:solidFill>
                  <a:srgbClr val="FFFFFF"/>
                </a:solidFill>
              </a:uFill>
              <a:latin typeface="Arial"/>
            </a:endParaRPr>
          </a:p>
        </p:txBody>
      </p:sp>
      <p:sp>
        <p:nvSpPr>
          <p:cNvPr id="289" name="CustomShape 12"/>
          <p:cNvSpPr/>
          <p:nvPr/>
        </p:nvSpPr>
        <p:spPr>
          <a:xfrm>
            <a:off x="6777720" y="4394160"/>
            <a:ext cx="1374480" cy="525240"/>
          </a:xfrm>
          <a:prstGeom prst="ellipse">
            <a:avLst/>
          </a:prstGeom>
          <a:gradFill>
            <a:gsLst>
              <a:gs pos="0">
                <a:srgbClr val="000000"/>
              </a:gs>
              <a:gs pos="100000">
                <a:srgbClr val="4B4B4B"/>
              </a:gs>
            </a:gsLst>
            <a:lin ang="16200000"/>
          </a:gradFill>
          <a:ln w="648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strike="noStrike" spc="-1">
                <a:solidFill>
                  <a:srgbClr val="FFFFFF"/>
                </a:solidFill>
                <a:uFill>
                  <a:solidFill>
                    <a:srgbClr val="FFFFFF"/>
                  </a:solidFill>
                </a:uFill>
                <a:latin typeface="Calibri"/>
              </a:rPr>
              <a:t>Network 모델(.xml)</a:t>
            </a:r>
            <a:endParaRPr lang="en-US" sz="1800" b="0" strike="noStrike" spc="-1">
              <a:solidFill>
                <a:srgbClr val="000000"/>
              </a:solidFill>
              <a:uFill>
                <a:solidFill>
                  <a:srgbClr val="FFFFFF"/>
                </a:solidFill>
              </a:uFill>
              <a:latin typeface="Arial"/>
            </a:endParaRPr>
          </a:p>
        </p:txBody>
      </p:sp>
      <p:sp>
        <p:nvSpPr>
          <p:cNvPr id="290" name="CustomShape 13"/>
          <p:cNvSpPr/>
          <p:nvPr/>
        </p:nvSpPr>
        <p:spPr>
          <a:xfrm>
            <a:off x="8253000" y="4378320"/>
            <a:ext cx="1203120" cy="534960"/>
          </a:xfrm>
          <a:prstGeom prst="ellipse">
            <a:avLst/>
          </a:prstGeom>
          <a:gradFill>
            <a:gsLst>
              <a:gs pos="0">
                <a:srgbClr val="000000"/>
              </a:gs>
              <a:gs pos="100000">
                <a:srgbClr val="4B4B4B"/>
              </a:gs>
            </a:gsLst>
            <a:lin ang="16200000"/>
          </a:gradFill>
          <a:ln w="648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Calibri"/>
              </a:rPr>
              <a:t>가중치</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FFFFFF"/>
                </a:solidFill>
                <a:uFill>
                  <a:solidFill>
                    <a:srgbClr val="FFFFFF"/>
                  </a:solidFill>
                </a:uFill>
                <a:latin typeface="Calibri"/>
              </a:rPr>
              <a:t>(.bin)</a:t>
            </a:r>
            <a:endParaRPr lang="en-US" sz="1800" b="0" strike="noStrike" spc="-1">
              <a:solidFill>
                <a:srgbClr val="000000"/>
              </a:solidFill>
              <a:uFill>
                <a:solidFill>
                  <a:srgbClr val="FFFFFF"/>
                </a:solidFill>
              </a:uFill>
              <a:latin typeface="Arial"/>
            </a:endParaRPr>
          </a:p>
        </p:txBody>
      </p:sp>
      <p:sp>
        <p:nvSpPr>
          <p:cNvPr id="291" name="CustomShape 14"/>
          <p:cNvSpPr/>
          <p:nvPr/>
        </p:nvSpPr>
        <p:spPr>
          <a:xfrm rot="10800000">
            <a:off x="9973800" y="5787720"/>
            <a:ext cx="307800" cy="17784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2" name="CustomShape 15"/>
          <p:cNvSpPr/>
          <p:nvPr/>
        </p:nvSpPr>
        <p:spPr>
          <a:xfrm>
            <a:off x="7396560" y="500112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3" name="CustomShape 16"/>
          <p:cNvSpPr/>
          <p:nvPr/>
        </p:nvSpPr>
        <p:spPr>
          <a:xfrm>
            <a:off x="8756280" y="5001120"/>
            <a:ext cx="196920" cy="32112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4" name="CustomShape 17"/>
          <p:cNvSpPr/>
          <p:nvPr/>
        </p:nvSpPr>
        <p:spPr>
          <a:xfrm>
            <a:off x="9747720" y="4472280"/>
            <a:ext cx="944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IR files</a:t>
            </a:r>
            <a:endParaRPr lang="en-US" sz="1800" b="0" strike="noStrike" spc="-1">
              <a:solidFill>
                <a:srgbClr val="000000"/>
              </a:solidFill>
              <a:uFill>
                <a:solidFill>
                  <a:srgbClr val="FFFFFF"/>
                </a:solidFill>
              </a:uFill>
              <a:latin typeface="Arial"/>
            </a:endParaRPr>
          </a:p>
        </p:txBody>
      </p:sp>
      <p:sp>
        <p:nvSpPr>
          <p:cNvPr id="295" name="CustomShape 18"/>
          <p:cNvSpPr/>
          <p:nvPr/>
        </p:nvSpPr>
        <p:spPr>
          <a:xfrm>
            <a:off x="7396560" y="401256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6" name="CustomShape 19"/>
          <p:cNvSpPr/>
          <p:nvPr/>
        </p:nvSpPr>
        <p:spPr>
          <a:xfrm>
            <a:off x="8756280" y="4012560"/>
            <a:ext cx="196920" cy="32112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7" name="CustomShape 20"/>
          <p:cNvSpPr/>
          <p:nvPr/>
        </p:nvSpPr>
        <p:spPr>
          <a:xfrm>
            <a:off x="7396560" y="2798640"/>
            <a:ext cx="192600" cy="32616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8" name="CustomShape 21"/>
          <p:cNvSpPr/>
          <p:nvPr/>
        </p:nvSpPr>
        <p:spPr>
          <a:xfrm>
            <a:off x="8756280" y="2798640"/>
            <a:ext cx="196920" cy="32112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299" name="Line 22"/>
          <p:cNvSpPr/>
          <p:nvPr/>
        </p:nvSpPr>
        <p:spPr>
          <a:xfrm flipV="1">
            <a:off x="3898080" y="3198240"/>
            <a:ext cx="2673720" cy="1002240"/>
          </a:xfrm>
          <a:prstGeom prst="line">
            <a:avLst/>
          </a:prstGeom>
          <a:ln w="38160">
            <a:solidFill>
              <a:srgbClr val="5B9BD5"/>
            </a:solidFill>
            <a:miter/>
          </a:ln>
        </p:spPr>
        <p:style>
          <a:lnRef idx="0">
            <a:scrgbClr r="0" g="0" b="0"/>
          </a:lnRef>
          <a:fillRef idx="0">
            <a:scrgbClr r="0" g="0" b="0"/>
          </a:fillRef>
          <a:effectRef idx="0">
            <a:scrgbClr r="0" g="0" b="0"/>
          </a:effectRef>
          <a:fontRef idx="minor"/>
        </p:style>
      </p:sp>
      <p:sp>
        <p:nvSpPr>
          <p:cNvPr id="300" name="Line 23"/>
          <p:cNvSpPr/>
          <p:nvPr/>
        </p:nvSpPr>
        <p:spPr>
          <a:xfrm>
            <a:off x="3898080" y="5241600"/>
            <a:ext cx="2668680" cy="778320"/>
          </a:xfrm>
          <a:prstGeom prst="line">
            <a:avLst/>
          </a:prstGeom>
          <a:ln w="38160">
            <a:solidFill>
              <a:srgbClr val="5B9BD5"/>
            </a:solidFill>
            <a:miter/>
          </a:ln>
        </p:spPr>
        <p:style>
          <a:lnRef idx="0">
            <a:scrgbClr r="0" g="0" b="0"/>
          </a:lnRef>
          <a:fillRef idx="0">
            <a:scrgbClr r="0" g="0" b="0"/>
          </a:fillRef>
          <a:effectRef idx="0">
            <a:scrgbClr r="0" g="0" b="0"/>
          </a:effectRef>
          <a:fontRef idx="minor"/>
        </p:style>
      </p:sp>
      <p:sp>
        <p:nvSpPr>
          <p:cNvPr id="301" name="CustomShape 24"/>
          <p:cNvSpPr/>
          <p:nvPr/>
        </p:nvSpPr>
        <p:spPr>
          <a:xfrm>
            <a:off x="6035040" y="1987560"/>
            <a:ext cx="4749480" cy="3013200"/>
          </a:xfrm>
          <a:prstGeom prst="rect">
            <a:avLst/>
          </a:prstGeom>
          <a:noFill/>
          <a:ln w="19080">
            <a:solidFill>
              <a:srgbClr val="FF0000"/>
            </a:solidFill>
            <a:miter/>
          </a:ln>
        </p:spPr>
        <p:style>
          <a:lnRef idx="0">
            <a:scrgbClr r="0" g="0" b="0"/>
          </a:lnRef>
          <a:fillRef idx="0">
            <a:scrgbClr r="0" g="0" b="0"/>
          </a:fillRef>
          <a:effectRef idx="0">
            <a:scrgbClr r="0" g="0" b="0"/>
          </a:effectRef>
          <a:fontRef idx="minor"/>
        </p:style>
      </p:sp>
      <p:sp>
        <p:nvSpPr>
          <p:cNvPr id="302" name="CustomShape 25"/>
          <p:cNvSpPr/>
          <p:nvPr/>
        </p:nvSpPr>
        <p:spPr>
          <a:xfrm>
            <a:off x="6017040" y="1960920"/>
            <a:ext cx="101160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Off-line</a:t>
            </a:r>
            <a:endParaRPr lang="en-US" sz="1800" b="0" strike="noStrike" spc="-1">
              <a:solidFill>
                <a:srgbClr val="000000"/>
              </a:solidFill>
              <a:uFill>
                <a:solidFill>
                  <a:srgbClr val="FFFFFF"/>
                </a:solidFill>
              </a:uFill>
              <a:latin typeface="Arial"/>
            </a:endParaRPr>
          </a:p>
        </p:txBody>
      </p:sp>
      <p:sp>
        <p:nvSpPr>
          <p:cNvPr id="303" name="CustomShape 26"/>
          <p:cNvSpPr/>
          <p:nvPr/>
        </p:nvSpPr>
        <p:spPr>
          <a:xfrm>
            <a:off x="5666760" y="4334040"/>
            <a:ext cx="5731560" cy="2206080"/>
          </a:xfrm>
          <a:prstGeom prst="rect">
            <a:avLst/>
          </a:prstGeom>
          <a:noFill/>
          <a:ln w="19080">
            <a:solidFill>
              <a:srgbClr val="000000"/>
            </a:solidFill>
            <a:miter/>
          </a:ln>
        </p:spPr>
        <p:style>
          <a:lnRef idx="0">
            <a:scrgbClr r="0" g="0" b="0"/>
          </a:lnRef>
          <a:fillRef idx="0">
            <a:scrgbClr r="0" g="0" b="0"/>
          </a:fillRef>
          <a:effectRef idx="0">
            <a:scrgbClr r="0" g="0" b="0"/>
          </a:effectRef>
          <a:fontRef idx="minor"/>
        </p:style>
      </p:sp>
      <p:sp>
        <p:nvSpPr>
          <p:cNvPr id="304" name="CustomShape 27"/>
          <p:cNvSpPr/>
          <p:nvPr/>
        </p:nvSpPr>
        <p:spPr>
          <a:xfrm>
            <a:off x="5693400" y="6168240"/>
            <a:ext cx="121608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Run-time</a:t>
            </a:r>
            <a:endParaRPr lang="en-US" sz="1800" b="0" strike="noStrike" spc="-1">
              <a:solidFill>
                <a:srgbClr val="000000"/>
              </a:solidFill>
              <a:uFill>
                <a:solidFill>
                  <a:srgbClr val="FFFFFF"/>
                </a:solidFill>
              </a:uFill>
              <a:latin typeface="Arial"/>
            </a:endParaRPr>
          </a:p>
        </p:txBody>
      </p:sp>
      <p:sp>
        <p:nvSpPr>
          <p:cNvPr id="305" name="CustomShape 28"/>
          <p:cNvSpPr/>
          <p:nvPr/>
        </p:nvSpPr>
        <p:spPr>
          <a:xfrm>
            <a:off x="1647360" y="1991160"/>
            <a:ext cx="1845000" cy="63828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Calibri"/>
              </a:rPr>
              <a:t>Original Concept</a:t>
            </a:r>
            <a:endParaRPr lang="en-US" sz="1800" b="0" strike="noStrike" spc="-1">
              <a:solidFill>
                <a:srgbClr val="000000"/>
              </a:solidFill>
              <a:uFill>
                <a:solidFill>
                  <a:srgbClr val="FFFFFF"/>
                </a:solidFill>
              </a:uFill>
              <a:latin typeface="Arial"/>
            </a:endParaRPr>
          </a:p>
        </p:txBody>
      </p:sp>
      <p:sp>
        <p:nvSpPr>
          <p:cNvPr id="306" name="CustomShape 29"/>
          <p:cNvSpPr/>
          <p:nvPr/>
        </p:nvSpPr>
        <p:spPr>
          <a:xfrm>
            <a:off x="7405920" y="1482840"/>
            <a:ext cx="1845000" cy="63828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Calibri"/>
              </a:rPr>
              <a:t>Real Integration</a:t>
            </a:r>
            <a:endParaRPr lang="en-US" sz="1800" b="0" strike="noStrike" spc="-1">
              <a:solidFill>
                <a:srgbClr val="000000"/>
              </a:solidFill>
              <a:uFill>
                <a:solidFill>
                  <a:srgbClr val="FFFFFF"/>
                </a:solidFill>
              </a:uFill>
              <a:latin typeface="Arial"/>
            </a:endParaRPr>
          </a:p>
        </p:txBody>
      </p:sp>
      <p:sp>
        <p:nvSpPr>
          <p:cNvPr id="307" name="CustomShape 30"/>
          <p:cNvSpPr/>
          <p:nvPr/>
        </p:nvSpPr>
        <p:spPr>
          <a:xfrm>
            <a:off x="10800" y="61056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2. </a:t>
            </a:r>
            <a:r>
              <a:rPr lang="en-US" sz="2000" b="0" strike="noStrike" spc="-1" dirty="0" err="1">
                <a:solidFill>
                  <a:srgbClr val="000000"/>
                </a:solidFill>
                <a:uFill>
                  <a:solidFill>
                    <a:srgbClr val="FFFFFF"/>
                  </a:solidFill>
                </a:uFill>
                <a:latin typeface="Calibri"/>
              </a:rPr>
              <a:t>모델</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Conversion하기</a:t>
            </a:r>
            <a:endParaRPr lang="en-US" sz="1800" b="0" strike="noStrike" spc="-1" dirty="0">
              <a:solidFill>
                <a:srgbClr val="000000"/>
              </a:solidFill>
              <a:uFill>
                <a:solidFill>
                  <a:srgbClr val="FFFFFF"/>
                </a:solidFill>
              </a:uFill>
              <a:latin typeface="Arial"/>
            </a:endParaRPr>
          </a:p>
        </p:txBody>
      </p:sp>
      <p:sp>
        <p:nvSpPr>
          <p:cNvPr id="308" name="CustomShape 31"/>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sp>
        <p:nvSpPr>
          <p:cNvPr id="309" name="CustomShape 1"/>
          <p:cNvSpPr/>
          <p:nvPr/>
        </p:nvSpPr>
        <p:spPr>
          <a:xfrm>
            <a:off x="660600" y="1738440"/>
            <a:ext cx="1087056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uFill>
                  <a:solidFill>
                    <a:srgbClr val="FFFFFF"/>
                  </a:solidFill>
                </a:uFill>
                <a:latin typeface="Calibri"/>
              </a:rPr>
              <a:t>/home/intel/my_model/ 의 위치에  Caffe 로 트레이닝을 해서 만들어진 모델 </a:t>
            </a:r>
            <a:r>
              <a:rPr lang="en-US" sz="2400" b="0" strike="noStrike" spc="-1" smtClean="0">
                <a:solidFill>
                  <a:srgbClr val="000000"/>
                </a:solidFill>
                <a:uFill>
                  <a:solidFill>
                    <a:srgbClr val="FFFFFF"/>
                  </a:solidFill>
                </a:uFill>
                <a:latin typeface="Calibri"/>
              </a:rPr>
              <a:t>mobilet-ssd.caffemodel</a:t>
            </a:r>
            <a:r>
              <a:rPr lang="en-US" sz="2400" b="0" strike="noStrike" spc="-1">
                <a:solidFill>
                  <a:srgbClr val="000000"/>
                </a:solidFill>
                <a:uFill>
                  <a:solidFill>
                    <a:srgbClr val="FFFFFF"/>
                  </a:solidFill>
                </a:uFill>
                <a:latin typeface="Calibri"/>
              </a:rPr>
              <a:t>과 </a:t>
            </a:r>
            <a:r>
              <a:rPr lang="en-US" sz="2400" spc="-1" smtClean="0">
                <a:solidFill>
                  <a:srgbClr val="000000"/>
                </a:solidFill>
                <a:uFill>
                  <a:solidFill>
                    <a:srgbClr val="FFFFFF"/>
                  </a:solidFill>
                </a:uFill>
                <a:latin typeface="Calibri"/>
              </a:rPr>
              <a:t>mobile-ssd</a:t>
            </a:r>
            <a:r>
              <a:rPr lang="en-US" sz="2400" b="0" strike="noStrike" spc="-1" smtClean="0">
                <a:solidFill>
                  <a:srgbClr val="000000"/>
                </a:solidFill>
                <a:uFill>
                  <a:solidFill>
                    <a:srgbClr val="FFFFFF"/>
                  </a:solidFill>
                </a:uFill>
                <a:latin typeface="Calibri"/>
              </a:rPr>
              <a:t>.prototxt</a:t>
            </a:r>
            <a:r>
              <a:rPr lang="en-US" sz="2400" b="0" strike="noStrike" spc="-1">
                <a:solidFill>
                  <a:srgbClr val="000000"/>
                </a:solidFill>
                <a:uFill>
                  <a:solidFill>
                    <a:srgbClr val="FFFFFF"/>
                  </a:solidFill>
                </a:uFill>
                <a:latin typeface="Calibri"/>
              </a:rPr>
              <a:t>가 있다.</a:t>
            </a:r>
            <a:endParaRPr lang="en-US" sz="1800" b="0" strike="noStrike" spc="-1">
              <a:solidFill>
                <a:srgbClr val="000000"/>
              </a:solidFill>
              <a:uFill>
                <a:solidFill>
                  <a:srgbClr val="FFFFFF"/>
                </a:solidFill>
              </a:uFill>
              <a:latin typeface="Arial"/>
            </a:endParaRPr>
          </a:p>
        </p:txBody>
      </p:sp>
      <p:sp>
        <p:nvSpPr>
          <p:cNvPr id="310" name="CustomShape 2"/>
          <p:cNvSpPr/>
          <p:nvPr/>
        </p:nvSpPr>
        <p:spPr>
          <a:xfrm>
            <a:off x="614520" y="2833560"/>
            <a:ext cx="11155320" cy="1368326"/>
          </a:xfrm>
          <a:prstGeom prst="rect">
            <a:avLst/>
          </a:prstGeom>
          <a:solidFill>
            <a:srgbClr val="FFC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dirty="0"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err="1"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conda</a:t>
            </a:r>
            <a:r>
              <a:rPr lang="en-US" sz="2000" b="0" strike="noStrike" spc="-1" dirty="0"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deactivate</a:t>
            </a:r>
          </a:p>
          <a:p>
            <a:pPr>
              <a:lnSpc>
                <a:spcPct val="100000"/>
              </a:lnSpc>
            </a:pPr>
            <a:r>
              <a:rPr lang="en-US" sz="2000" b="0" strike="noStrike" spc="-1" dirty="0"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cd </a:t>
            </a: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opt/intel/</a:t>
            </a:r>
            <a:r>
              <a:rPr lang="en-US" sz="2000" spc="-1" dirty="0" err="1"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openvino</a:t>
            </a:r>
            <a:r>
              <a:rPr lang="en-US" sz="2000"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err="1"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deployment_tools</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err="1"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model_optimizer</a:t>
            </a:r>
            <a:endPar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a:p>
            <a:pPr>
              <a:lnSpc>
                <a:spcPct val="100000"/>
              </a:lnSpc>
            </a:pP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python3 </a:t>
            </a: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mo.py --</a:t>
            </a:r>
            <a:r>
              <a:rPr lang="en-US" sz="2000" b="0" strike="noStrike" spc="-1" dirty="0" err="1">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input_model</a:t>
            </a: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err="1"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err="1" smtClean="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mobilenet-ssd.caffemodel</a:t>
            </a:r>
            <a:r>
              <a:rPr lang="en-US" sz="2000" b="0" strike="noStrike" spc="-1" dirty="0" smtClean="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err="1">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output_dir</a:t>
            </a:r>
            <a:r>
              <a:rPr lang="en-US" sz="2000" b="0" strike="noStrike" spc="-1" dirty="0">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b="0" strike="noStrike"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b="0" strike="noStrike" spc="-1" dirty="0" err="1">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endParaRPr lang="en-US" sz="2000" b="0" strike="noStrike"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p:txBody>
      </p:sp>
      <p:sp>
        <p:nvSpPr>
          <p:cNvPr id="311" name="CustomShape 3"/>
          <p:cNvSpPr/>
          <p:nvPr/>
        </p:nvSpPr>
        <p:spPr>
          <a:xfrm>
            <a:off x="614520" y="4784760"/>
            <a:ext cx="109623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uFill>
                  <a:solidFill>
                    <a:srgbClr val="FFFFFF"/>
                  </a:solidFill>
                </a:uFill>
                <a:latin typeface="Calibri"/>
              </a:rPr>
              <a:t>모델 전환이 성공적으로 이루어 졌다면 </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000000"/>
                </a:solidFill>
                <a:uFill>
                  <a:solidFill>
                    <a:srgbClr val="FFFFFF"/>
                  </a:solidFill>
                </a:uFill>
                <a:latin typeface="Calibri"/>
              </a:rPr>
              <a:t> ~/my_model 폴더에 </a:t>
            </a:r>
            <a:r>
              <a:rPr lang="en-US" sz="2000" b="0" strike="noStrike" spc="-1" smtClean="0">
                <a:solidFill>
                  <a:srgbClr val="000000"/>
                </a:solidFill>
                <a:uFill>
                  <a:solidFill>
                    <a:srgbClr val="FFFFFF"/>
                  </a:solidFill>
                </a:uFill>
                <a:latin typeface="Calibri"/>
              </a:rPr>
              <a:t>mobile-ssd.xml</a:t>
            </a:r>
            <a:r>
              <a:rPr lang="en-US" sz="2000" b="0" strike="noStrike" spc="-1">
                <a:solidFill>
                  <a:srgbClr val="000000"/>
                </a:solidFill>
                <a:uFill>
                  <a:solidFill>
                    <a:srgbClr val="FFFFFF"/>
                  </a:solidFill>
                </a:uFill>
                <a:latin typeface="Calibri"/>
              </a:rPr>
              <a:t>, </a:t>
            </a:r>
            <a:r>
              <a:rPr lang="en-US" sz="2000" b="0" strike="noStrike" spc="-1" smtClean="0">
                <a:solidFill>
                  <a:srgbClr val="000000"/>
                </a:solidFill>
                <a:uFill>
                  <a:solidFill>
                    <a:srgbClr val="FFFFFF"/>
                  </a:solidFill>
                </a:uFill>
                <a:latin typeface="Calibri"/>
              </a:rPr>
              <a:t>mobile-ssd.bin </a:t>
            </a:r>
            <a:r>
              <a:rPr lang="en-US" sz="2000" b="0" strike="noStrike" spc="-1">
                <a:solidFill>
                  <a:srgbClr val="000000"/>
                </a:solidFill>
                <a:uFill>
                  <a:solidFill>
                    <a:srgbClr val="FFFFFF"/>
                  </a:solidFill>
                </a:uFill>
                <a:latin typeface="Calibri"/>
              </a:rPr>
              <a:t>file들이 생성된다.</a:t>
            </a:r>
            <a:endParaRPr lang="en-US" sz="1800" b="0" strike="noStrike" spc="-1">
              <a:solidFill>
                <a:srgbClr val="000000"/>
              </a:solidFill>
              <a:uFill>
                <a:solidFill>
                  <a:srgbClr val="FFFFFF"/>
                </a:solidFill>
              </a:uFill>
              <a:latin typeface="Arial"/>
            </a:endParaRPr>
          </a:p>
        </p:txBody>
      </p:sp>
      <p:sp>
        <p:nvSpPr>
          <p:cNvPr id="312" name="CustomShape 4"/>
          <p:cNvSpPr/>
          <p:nvPr/>
        </p:nvSpPr>
        <p:spPr>
          <a:xfrm>
            <a:off x="360" y="6206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2. </a:t>
            </a:r>
            <a:r>
              <a:rPr lang="en-US" sz="2000" b="0" strike="noStrike" spc="-1" dirty="0" err="1">
                <a:solidFill>
                  <a:srgbClr val="000000"/>
                </a:solidFill>
                <a:uFill>
                  <a:solidFill>
                    <a:srgbClr val="FFFFFF"/>
                  </a:solidFill>
                </a:uFill>
                <a:latin typeface="Calibri"/>
              </a:rPr>
              <a:t>모델</a:t>
            </a:r>
            <a:r>
              <a:rPr lang="en-US" sz="2000" b="0" strike="noStrike" spc="-1" dirty="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Conversion </a:t>
            </a:r>
            <a:r>
              <a:rPr lang="ko-KR" altLang="en-US" sz="2000" b="0" strike="noStrike" spc="-1" dirty="0" smtClean="0">
                <a:solidFill>
                  <a:srgbClr val="000000"/>
                </a:solidFill>
                <a:uFill>
                  <a:solidFill>
                    <a:srgbClr val="FFFFFF"/>
                  </a:solidFill>
                </a:uFill>
                <a:latin typeface="Calibri"/>
              </a:rPr>
              <a:t>하기</a:t>
            </a:r>
            <a:endParaRPr lang="en-US" sz="1800" b="0" strike="noStrike" spc="-1" dirty="0">
              <a:solidFill>
                <a:srgbClr val="000000"/>
              </a:solidFill>
              <a:uFill>
                <a:solidFill>
                  <a:srgbClr val="FFFFFF"/>
                </a:solidFill>
              </a:uFill>
              <a:latin typeface="Arial"/>
            </a:endParaRPr>
          </a:p>
        </p:txBody>
      </p:sp>
      <p:sp>
        <p:nvSpPr>
          <p:cNvPr id="313" name="CustomShape 5"/>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
        <p:nvSpPr>
          <p:cNvPr id="131" name="CustomShape 2"/>
          <p:cNvSpPr/>
          <p:nvPr/>
        </p:nvSpPr>
        <p:spPr>
          <a:xfrm>
            <a:off x="176400" y="694080"/>
            <a:ext cx="113529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pPr>
            <a:r>
              <a:rPr lang="en-US" sz="2400" b="1" strike="noStrike" spc="-1">
                <a:solidFill>
                  <a:srgbClr val="00B0F0"/>
                </a:solidFill>
                <a:uFill>
                  <a:solidFill>
                    <a:srgbClr val="FFFFFF"/>
                  </a:solidFill>
                </a:uFill>
                <a:latin typeface="Calibri"/>
              </a:rPr>
              <a:t>구현 순서</a:t>
            </a:r>
            <a:endParaRPr lang="en-US" sz="1800" b="0" strike="noStrike" spc="-1">
              <a:solidFill>
                <a:srgbClr val="000000"/>
              </a:solidFill>
              <a:uFill>
                <a:solidFill>
                  <a:srgbClr val="FFFFFF"/>
                </a:solidFill>
              </a:uFill>
              <a:latin typeface="Arial"/>
            </a:endParaRPr>
          </a:p>
        </p:txBody>
      </p:sp>
      <p:sp>
        <p:nvSpPr>
          <p:cNvPr id="132" name="CustomShape 3"/>
          <p:cNvSpPr/>
          <p:nvPr/>
        </p:nvSpPr>
        <p:spPr>
          <a:xfrm>
            <a:off x="621360" y="1265400"/>
            <a:ext cx="10944720" cy="5369040"/>
          </a:xfrm>
          <a:prstGeom prst="rect">
            <a:avLst/>
          </a:prstGeom>
          <a:solidFill>
            <a:srgbClr val="5B9BD5"/>
          </a:solidFill>
          <a:ln w="6480">
            <a:solidFill>
              <a:srgbClr val="70AD47"/>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Framework 과 Network 모델을 선정한다. Image classification? Object Detection?</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TF, Caffe, Mxnet, CNTK, AlexNet, LeNet, SSD, Yolo, GoogleNet, etc.</a:t>
            </a:r>
            <a:endParaRPr lang="en-US" sz="1800" b="0" strike="noStrike" spc="-1">
              <a:solidFill>
                <a:srgbClr val="000000"/>
              </a:solidFill>
              <a:uFill>
                <a:solidFill>
                  <a:srgbClr val="FFFFFF"/>
                </a:solidFill>
              </a:uFill>
              <a:latin typeface="Arial"/>
            </a:endParaRPr>
          </a:p>
          <a:p>
            <a:pPr marL="914400">
              <a:lnSpc>
                <a:spcPct val="100000"/>
              </a:lnSpc>
            </a:pP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Dataset 준비</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이미 학습에 사용된 Dataset에 추가 학습하거나 (예: Cifar, MNIST, ImageNet, etc)</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직접 Dataset을 구축 합니다.</a:t>
            </a:r>
            <a:endParaRPr lang="en-US" sz="1800" b="0" strike="noStrike" spc="-1">
              <a:solidFill>
                <a:srgbClr val="000000"/>
              </a:solidFill>
              <a:uFill>
                <a:solidFill>
                  <a:srgbClr val="FFFFFF"/>
                </a:solidFill>
              </a:uFill>
              <a:latin typeface="Arial"/>
            </a:endParaRPr>
          </a:p>
          <a:p>
            <a:pPr marL="914400">
              <a:lnSpc>
                <a:spcPct val="100000"/>
              </a:lnSpc>
            </a:pPr>
            <a:r>
              <a:rPr lang="en-US" sz="2000" b="0" strike="noStrike" spc="-1">
                <a:solidFill>
                  <a:srgbClr val="FFFFFF"/>
                </a:solidFill>
                <a:uFill>
                  <a:solidFill>
                    <a:srgbClr val="FFFFFF"/>
                  </a:solidFill>
                </a:uFill>
                <a:latin typeface="Calibri"/>
              </a:rPr>
              <a:t> </a:t>
            </a: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학습 &amp; 테스트</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Deep Learning Framework 선택 (Caffe, Tensorflow, etc).</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학습과 최적화를 통해 최종적으로 Network 구성하고, Weights 값을 갖습니다.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743040" lvl="1" indent="-285480">
              <a:lnSpc>
                <a:spcPct val="100000"/>
              </a:lnSpc>
              <a:buClr>
                <a:srgbClr val="FFFFFF"/>
              </a:buClr>
              <a:buFont typeface="Wingdings" charset="2"/>
              <a:buChar char=""/>
            </a:pPr>
            <a:r>
              <a:rPr lang="en-US" sz="2000" b="0" strike="noStrike" spc="-1">
                <a:solidFill>
                  <a:srgbClr val="FFFFFF"/>
                </a:solidFill>
                <a:uFill>
                  <a:solidFill>
                    <a:srgbClr val="FFFFFF"/>
                  </a:solidFill>
                </a:uFill>
                <a:latin typeface="Calibri"/>
              </a:rPr>
              <a:t>추론 </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Deep Learning Framework 선택 (Caffe, Tensorflow, </a:t>
            </a:r>
            <a:r>
              <a:rPr lang="en-US" sz="2000" b="1" strike="noStrike" spc="-1">
                <a:solidFill>
                  <a:srgbClr val="FFFFFF"/>
                </a:solidFill>
                <a:uFill>
                  <a:solidFill>
                    <a:srgbClr val="FFFFFF"/>
                  </a:solidFill>
                </a:uFill>
                <a:latin typeface="Calibri"/>
              </a:rPr>
              <a:t>OpenVINO</a:t>
            </a:r>
            <a:r>
              <a:rPr lang="en-US" sz="2000" b="0" strike="noStrike" spc="-1">
                <a:solidFill>
                  <a:srgbClr val="FFFFFF"/>
                </a:solidFill>
                <a:uFill>
                  <a:solidFill>
                    <a:srgbClr val="FFFFFF"/>
                  </a:solidFill>
                </a:uFill>
                <a:latin typeface="Calibri"/>
              </a:rPr>
              <a:t>, etc).</a:t>
            </a:r>
            <a:endParaRPr lang="en-US" sz="1800" b="0" strike="noStrike" spc="-1">
              <a:solidFill>
                <a:srgbClr val="000000"/>
              </a:solidFill>
              <a:uFill>
                <a:solidFill>
                  <a:srgbClr val="FFFFFF"/>
                </a:solidFill>
              </a:uFill>
              <a:latin typeface="Arial"/>
            </a:endParaRPr>
          </a:p>
          <a:p>
            <a:pPr marL="1200240" lvl="2" indent="-28548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 모델 트레이닝에서 얻은 Network, Weights 값를 사용해서 주어진 입력 데이터가 훈련된 오브젝트중 에디에 가까운지을 분석해 줍니다.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marL="457200">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536" name="CustomShape 1"/>
          <p:cNvSpPr/>
          <p:nvPr/>
        </p:nvSpPr>
        <p:spPr>
          <a:xfrm>
            <a:off x="723600" y="1940328"/>
            <a:ext cx="11227680" cy="557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그러면</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my_model</a:t>
            </a:r>
            <a:r>
              <a:rPr lang="en-US" sz="2000" spc="-1" dirty="0">
                <a:solidFill>
                  <a:srgbClr val="000000"/>
                </a:solidFill>
                <a:uFill>
                  <a:solidFill>
                    <a:srgbClr val="FFFFFF"/>
                  </a:solidFill>
                </a:uFill>
                <a:latin typeface="Calibri"/>
              </a:rPr>
              <a:t>/ 에 test.xml/bin </a:t>
            </a:r>
            <a:r>
              <a:rPr lang="en-US" sz="2000" spc="-1" dirty="0" err="1">
                <a:solidFill>
                  <a:srgbClr val="000000"/>
                </a:solidFill>
                <a:uFill>
                  <a:solidFill>
                    <a:srgbClr val="FFFFFF"/>
                  </a:solidFill>
                </a:uFill>
                <a:latin typeface="Calibri"/>
              </a:rPr>
              <a:t>파일이</a:t>
            </a:r>
            <a:r>
              <a:rPr lang="en-US" sz="2000" spc="-1" dirty="0">
                <a:solidFill>
                  <a:srgbClr val="000000"/>
                </a:solidFill>
                <a:uFill>
                  <a:solidFill>
                    <a:srgbClr val="FFFFFF"/>
                  </a:solidFill>
                </a:uFill>
                <a:latin typeface="Calibri"/>
              </a:rPr>
              <a:t> </a:t>
            </a:r>
            <a:r>
              <a:rPr lang="en-US" sz="2000" spc="-1" dirty="0" smtClean="0">
                <a:solidFill>
                  <a:srgbClr val="000000"/>
                </a:solidFill>
                <a:uFill>
                  <a:solidFill>
                    <a:srgbClr val="FFFFFF"/>
                  </a:solidFill>
                </a:uFill>
                <a:latin typeface="Calibri"/>
              </a:rPr>
              <a:t>FP16 </a:t>
            </a:r>
            <a:r>
              <a:rPr lang="en-US" sz="2000" spc="-1" dirty="0">
                <a:solidFill>
                  <a:srgbClr val="000000"/>
                </a:solidFill>
                <a:uFill>
                  <a:solidFill>
                    <a:srgbClr val="FFFFFF"/>
                  </a:solidFill>
                </a:uFill>
                <a:latin typeface="Calibri"/>
              </a:rPr>
              <a:t>bit </a:t>
            </a:r>
            <a:r>
              <a:rPr lang="en-US" sz="2000" spc="-1" dirty="0" smtClean="0">
                <a:solidFill>
                  <a:srgbClr val="000000"/>
                </a:solidFill>
                <a:uFill>
                  <a:solidFill>
                    <a:srgbClr val="FFFFFF"/>
                  </a:solidFill>
                </a:uFill>
                <a:latin typeface="Calibri"/>
              </a:rPr>
              <a:t>version </a:t>
            </a:r>
            <a:r>
              <a:rPr lang="ko-KR" altLang="en-US" sz="2000" spc="-1" dirty="0" smtClean="0">
                <a:solidFill>
                  <a:srgbClr val="000000"/>
                </a:solidFill>
                <a:uFill>
                  <a:solidFill>
                    <a:srgbClr val="FFFFFF"/>
                  </a:solidFill>
                </a:uFill>
                <a:latin typeface="Calibri"/>
              </a:rPr>
              <a:t>으로 생성됩</a:t>
            </a:r>
            <a:r>
              <a:rPr lang="en-US" sz="2000" spc="-1" dirty="0" err="1" smtClean="0">
                <a:solidFill>
                  <a:srgbClr val="000000"/>
                </a:solidFill>
                <a:uFill>
                  <a:solidFill>
                    <a:srgbClr val="FFFFFF"/>
                  </a:solidFill>
                </a:uFill>
                <a:latin typeface="Calibri"/>
              </a:rPr>
              <a:t>니다</a:t>
            </a:r>
            <a:r>
              <a:rPr lang="en-US" sz="2000" spc="-1" dirty="0">
                <a:solidFill>
                  <a:srgbClr val="000000"/>
                </a:solidFill>
                <a:uFill>
                  <a:solidFill>
                    <a:srgbClr val="FFFFFF"/>
                  </a:solidFill>
                </a:uFill>
                <a:latin typeface="Calibri"/>
              </a:rPr>
              <a:t>.</a:t>
            </a:r>
            <a:endParaRPr lang="en-US" spc="-1" dirty="0">
              <a:solidFill>
                <a:srgbClr val="000000"/>
              </a:solidFill>
              <a:uFill>
                <a:solidFill>
                  <a:srgbClr val="FFFFFF"/>
                </a:solidFill>
              </a:uFill>
            </a:endParaRPr>
          </a:p>
          <a:p>
            <a:r>
              <a:rPr lang="en-US" sz="2000" spc="-1" dirty="0" err="1">
                <a:solidFill>
                  <a:srgbClr val="000000"/>
                </a:solidFill>
                <a:uFill>
                  <a:solidFill>
                    <a:srgbClr val="FFFFFF"/>
                  </a:solidFill>
                </a:uFill>
                <a:latin typeface="Calibri"/>
              </a:rPr>
              <a:t>data_type을</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지정하지</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않으면</a:t>
            </a:r>
            <a:r>
              <a:rPr lang="en-US" sz="2000" spc="-1" dirty="0">
                <a:solidFill>
                  <a:srgbClr val="000000"/>
                </a:solidFill>
                <a:uFill>
                  <a:solidFill>
                    <a:srgbClr val="FFFFFF"/>
                  </a:solidFill>
                </a:uFill>
                <a:latin typeface="Calibri"/>
              </a:rPr>
              <a:t> FP32 bit </a:t>
            </a:r>
            <a:r>
              <a:rPr lang="en-US" sz="2000" spc="-1" dirty="0" err="1">
                <a:solidFill>
                  <a:srgbClr val="000000"/>
                </a:solidFill>
                <a:uFill>
                  <a:solidFill>
                    <a:srgbClr val="FFFFFF"/>
                  </a:solidFill>
                </a:uFill>
                <a:latin typeface="Calibri"/>
              </a:rPr>
              <a:t>version이</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기본으로</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생성됩니다</a:t>
            </a:r>
            <a:r>
              <a:rPr lang="en-US" sz="2000" spc="-1" dirty="0">
                <a:solidFill>
                  <a:srgbClr val="000000"/>
                </a:solidFill>
                <a:uFill>
                  <a:solidFill>
                    <a:srgbClr val="FFFFFF"/>
                  </a:solidFill>
                </a:uFill>
                <a:latin typeface="Calibri"/>
              </a:rPr>
              <a:t>.</a:t>
            </a:r>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pPr marL="457200" indent="-457200">
              <a:buAutoNum type="arabicPeriod" startAt="2"/>
            </a:pPr>
            <a:r>
              <a:rPr lang="en-US" sz="2000" spc="-1" dirty="0" smtClean="0">
                <a:solidFill>
                  <a:srgbClr val="000000"/>
                </a:solidFill>
                <a:uFill>
                  <a:solidFill>
                    <a:srgbClr val="FFFFFF"/>
                  </a:solidFill>
                </a:uFill>
                <a:latin typeface="Calibri"/>
              </a:rPr>
              <a:t>FP16</a:t>
            </a:r>
            <a:r>
              <a:rPr lang="ko-KR" altLang="en-US" sz="2000" spc="-1" dirty="0" smtClean="0">
                <a:solidFill>
                  <a:srgbClr val="000000"/>
                </a:solidFill>
                <a:uFill>
                  <a:solidFill>
                    <a:srgbClr val="FFFFFF"/>
                  </a:solidFill>
                </a:uFill>
                <a:latin typeface="Calibri"/>
              </a:rPr>
              <a:t>으로 생성했으면 </a:t>
            </a:r>
            <a:r>
              <a:rPr lang="en-US" sz="2000" spc="-1" dirty="0" smtClean="0">
                <a:solidFill>
                  <a:srgbClr val="000000"/>
                </a:solidFill>
                <a:uFill>
                  <a:solidFill>
                    <a:srgbClr val="FFFFFF"/>
                  </a:solidFill>
                </a:uFill>
                <a:latin typeface="Calibri"/>
              </a:rPr>
              <a:t>Plugin </a:t>
            </a:r>
            <a:r>
              <a:rPr lang="en-US" sz="2000" spc="-1" dirty="0">
                <a:solidFill>
                  <a:srgbClr val="000000"/>
                </a:solidFill>
                <a:uFill>
                  <a:solidFill>
                    <a:srgbClr val="FFFFFF"/>
                  </a:solidFill>
                </a:uFill>
                <a:latin typeface="Calibri"/>
              </a:rPr>
              <a:t>을 </a:t>
            </a:r>
            <a:r>
              <a:rPr lang="en-US" sz="2000" b="1" spc="-1" dirty="0">
                <a:solidFill>
                  <a:srgbClr val="000000"/>
                </a:solidFill>
                <a:uFill>
                  <a:solidFill>
                    <a:srgbClr val="FFFFFF"/>
                  </a:solidFill>
                </a:uFill>
                <a:latin typeface="Calibri"/>
              </a:rPr>
              <a:t>“</a:t>
            </a:r>
            <a:r>
              <a:rPr lang="en-US" sz="2000" b="1" spc="-1" dirty="0" err="1">
                <a:solidFill>
                  <a:srgbClr val="000000"/>
                </a:solidFill>
                <a:uFill>
                  <a:solidFill>
                    <a:srgbClr val="FFFFFF"/>
                  </a:solidFill>
                </a:uFill>
                <a:latin typeface="Calibri"/>
              </a:rPr>
              <a:t>eMYRIAD</a:t>
            </a:r>
            <a:r>
              <a:rPr lang="en-US" sz="2000" b="1" spc="-1" dirty="0">
                <a:solidFill>
                  <a:srgbClr val="000000"/>
                </a:solidFill>
                <a:uFill>
                  <a:solidFill>
                    <a:srgbClr val="FFFFFF"/>
                  </a:solidFill>
                </a:uFill>
                <a:latin typeface="Calibri"/>
              </a:rPr>
              <a:t>” 로 </a:t>
            </a:r>
            <a:r>
              <a:rPr lang="en-US" sz="2000" b="1" spc="-1" dirty="0" err="1">
                <a:solidFill>
                  <a:srgbClr val="000000"/>
                </a:solidFill>
                <a:uFill>
                  <a:solidFill>
                    <a:srgbClr val="FFFFFF"/>
                  </a:solidFill>
                </a:uFill>
                <a:latin typeface="Calibri"/>
              </a:rPr>
              <a:t>변경합니다</a:t>
            </a:r>
            <a:r>
              <a:rPr lang="en-US" sz="2000" spc="-1" dirty="0">
                <a:solidFill>
                  <a:srgbClr val="000000"/>
                </a:solidFill>
                <a:uFill>
                  <a:solidFill>
                    <a:srgbClr val="FFFFFF"/>
                  </a:solidFill>
                </a:uFill>
                <a:latin typeface="Calibri"/>
              </a:rPr>
              <a:t>. </a:t>
            </a:r>
            <a:endParaRPr lang="en-US" sz="2000" spc="-1" dirty="0" smtClean="0">
              <a:solidFill>
                <a:srgbClr val="000000"/>
              </a:solidFill>
              <a:uFill>
                <a:solidFill>
                  <a:srgbClr val="FFFFFF"/>
                </a:solidFill>
              </a:uFill>
              <a:latin typeface="Calibri"/>
            </a:endParaRPr>
          </a:p>
          <a:p>
            <a:r>
              <a:rPr lang="en-US" sz="2000" spc="-1" dirty="0">
                <a:solidFill>
                  <a:srgbClr val="000000"/>
                </a:solidFill>
                <a:uFill>
                  <a:solidFill>
                    <a:srgbClr val="FFFFFF"/>
                  </a:solidFill>
                </a:uFill>
                <a:latin typeface="Calibri"/>
              </a:rPr>
              <a:t> </a:t>
            </a:r>
            <a:r>
              <a:rPr lang="en-US" sz="2000" spc="-1" dirty="0" smtClean="0">
                <a:solidFill>
                  <a:srgbClr val="000000"/>
                </a:solidFill>
                <a:uFill>
                  <a:solidFill>
                    <a:srgbClr val="FFFFFF"/>
                  </a:solidFill>
                </a:uFill>
                <a:latin typeface="Calibri"/>
              </a:rPr>
              <a:t>     (</a:t>
            </a:r>
            <a:r>
              <a:rPr lang="en-US" sz="2000" spc="-1" dirty="0">
                <a:solidFill>
                  <a:srgbClr val="000000"/>
                </a:solidFill>
                <a:uFill>
                  <a:solidFill>
                    <a:srgbClr val="FFFFFF"/>
                  </a:solidFill>
                </a:uFill>
                <a:latin typeface="Calibri"/>
              </a:rPr>
              <a:t>GPU 를 </a:t>
            </a:r>
            <a:r>
              <a:rPr lang="en-US" sz="2000" spc="-1" dirty="0" err="1">
                <a:solidFill>
                  <a:srgbClr val="000000"/>
                </a:solidFill>
                <a:uFill>
                  <a:solidFill>
                    <a:srgbClr val="FFFFFF"/>
                  </a:solidFill>
                </a:uFill>
                <a:latin typeface="Calibri"/>
              </a:rPr>
              <a:t>사용하기</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위해서는</a:t>
            </a:r>
            <a:r>
              <a:rPr lang="en-US" sz="2000" spc="-1" dirty="0">
                <a:solidFill>
                  <a:srgbClr val="000000"/>
                </a:solidFill>
                <a:uFill>
                  <a:solidFill>
                    <a:srgbClr val="FFFFFF"/>
                  </a:solidFill>
                </a:uFill>
                <a:latin typeface="Calibri"/>
              </a:rPr>
              <a:t> “</a:t>
            </a:r>
            <a:r>
              <a:rPr lang="en-US" sz="2000" spc="-1" dirty="0" err="1">
                <a:solidFill>
                  <a:srgbClr val="000000"/>
                </a:solidFill>
                <a:uFill>
                  <a:solidFill>
                    <a:srgbClr val="FFFFFF"/>
                  </a:solidFill>
                </a:uFill>
                <a:latin typeface="Calibri"/>
              </a:rPr>
              <a:t>eGPU</a:t>
            </a:r>
            <a:r>
              <a:rPr lang="en-US" sz="2000" spc="-1" dirty="0">
                <a:solidFill>
                  <a:srgbClr val="000000"/>
                </a:solidFill>
                <a:uFill>
                  <a:solidFill>
                    <a:srgbClr val="FFFFFF"/>
                  </a:solidFill>
                </a:uFill>
                <a:latin typeface="Calibri"/>
              </a:rPr>
              <a:t>” 로 </a:t>
            </a:r>
            <a:r>
              <a:rPr lang="en-US" sz="2000" spc="-1" dirty="0" err="1">
                <a:solidFill>
                  <a:srgbClr val="000000"/>
                </a:solidFill>
                <a:uFill>
                  <a:solidFill>
                    <a:srgbClr val="FFFFFF"/>
                  </a:solidFill>
                </a:uFill>
                <a:latin typeface="Calibri"/>
              </a:rPr>
              <a:t>변경</a:t>
            </a:r>
            <a:r>
              <a:rPr lang="en-US" sz="2000" spc="-1" dirty="0">
                <a:solidFill>
                  <a:srgbClr val="000000"/>
                </a:solidFill>
                <a:uFill>
                  <a:solidFill>
                    <a:srgbClr val="FFFFFF"/>
                  </a:solidFill>
                </a:uFill>
                <a:latin typeface="Calibri"/>
              </a:rPr>
              <a:t>)  </a:t>
            </a:r>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p:txBody>
      </p:sp>
      <p:sp>
        <p:nvSpPr>
          <p:cNvPr id="537" name="CustomShape 2"/>
          <p:cNvSpPr/>
          <p:nvPr/>
        </p:nvSpPr>
        <p:spPr>
          <a:xfrm>
            <a:off x="723600" y="2025522"/>
            <a:ext cx="10935000" cy="993690"/>
          </a:xfrm>
          <a:prstGeom prst="rect">
            <a:avLst/>
          </a:prstGeom>
          <a:solidFill>
            <a:srgbClr val="FFC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r>
              <a:rPr lang="en-US" sz="2000" spc="-1" dirty="0" smtClean="0">
                <a:solidFill>
                  <a:prstClr val="black"/>
                </a:solidFill>
                <a:uFill>
                  <a:solidFill>
                    <a:srgbClr val="FFFFFF"/>
                  </a:solidFill>
                </a:uFill>
              </a:rPr>
              <a:t>$    cd </a:t>
            </a:r>
            <a:r>
              <a:rPr lang="en-US" sz="2000" spc="-1" dirty="0">
                <a:solidFill>
                  <a:prstClr val="black"/>
                </a:solidFill>
                <a:uFill>
                  <a:solidFill>
                    <a:srgbClr val="FFFFFF"/>
                  </a:solidFill>
                </a:uFill>
              </a:rPr>
              <a:t>/</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opt/intel/</a:t>
            </a:r>
            <a:r>
              <a:rPr lang="en-US" altLang="ko-KR"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openvino</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deployment_tools</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model_optimizer</a:t>
            </a:r>
            <a:endPar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a:p>
            <a:r>
              <a:rPr lang="en-US" sz="2000" spc="-1" dirty="0">
                <a:solidFill>
                  <a:prstClr val="black"/>
                </a:solidFill>
                <a:uFill>
                  <a:solidFill>
                    <a:srgbClr val="FFFFFF"/>
                  </a:solidFill>
                </a:uFill>
              </a:rPr>
              <a:t>$ </a:t>
            </a:r>
            <a:r>
              <a:rPr lang="en-US" sz="2000" spc="-1" dirty="0" smtClean="0">
                <a:solidFill>
                  <a:prstClr val="black"/>
                </a:solidFill>
                <a:uFill>
                  <a:solidFill>
                    <a:srgbClr val="FFFFFF"/>
                  </a:solidFill>
                </a:uFill>
              </a:rPr>
              <a:t>   python3 </a:t>
            </a:r>
            <a:r>
              <a:rPr lang="en-US" sz="2000" spc="-1" dirty="0">
                <a:solidFill>
                  <a:prstClr val="black"/>
                </a:solidFill>
                <a:uFill>
                  <a:solidFill>
                    <a:srgbClr val="FFFFFF"/>
                  </a:solidFill>
                </a:uFill>
              </a:rPr>
              <a:t>mo.py --</a:t>
            </a:r>
            <a:r>
              <a:rPr lang="en-US" sz="2000" spc="-1" dirty="0" err="1">
                <a:solidFill>
                  <a:prstClr val="black"/>
                </a:solidFill>
                <a:uFill>
                  <a:solidFill>
                    <a:srgbClr val="FFFFFF"/>
                  </a:solidFill>
                </a:uFill>
              </a:rPr>
              <a:t>input_model</a:t>
            </a:r>
            <a:r>
              <a:rPr lang="en-US" sz="2000" spc="-1" dirty="0">
                <a:solidFill>
                  <a:prstClr val="black"/>
                </a:solidFill>
                <a:uFill>
                  <a:solidFill>
                    <a:srgbClr val="FFFFFF"/>
                  </a:solidFill>
                </a:uFill>
              </a:rPr>
              <a:t> ~/</a:t>
            </a:r>
            <a:r>
              <a:rPr lang="en-US" sz="2000" spc="-1" dirty="0" err="1" smtClean="0">
                <a:solidFill>
                  <a:prstClr val="black"/>
                </a:solidFill>
                <a:uFill>
                  <a:solidFill>
                    <a:srgbClr val="FFFFFF"/>
                  </a:solidFill>
                </a:uFill>
              </a:rPr>
              <a:t>my_model</a:t>
            </a:r>
            <a:r>
              <a:rPr lang="en-US" sz="2000" spc="-1" dirty="0" smtClean="0">
                <a:solidFill>
                  <a:prstClr val="black"/>
                </a:solidFill>
                <a:uFill>
                  <a:solidFill>
                    <a:srgbClr val="FFFFFF"/>
                  </a:solidFill>
                </a:uFill>
              </a:rPr>
              <a:t>/</a:t>
            </a:r>
            <a:r>
              <a:rPr lang="en-US" sz="2000" spc="-1" dirty="0" err="1" smtClean="0">
                <a:solidFill>
                  <a:prstClr val="black"/>
                </a:solidFill>
                <a:uFill>
                  <a:solidFill>
                    <a:srgbClr val="FFFFFF"/>
                  </a:solidFill>
                </a:uFill>
              </a:rPr>
              <a:t>mobilenet-ssd.caffemodel</a:t>
            </a:r>
            <a:r>
              <a:rPr lang="en-US" sz="2000" spc="-1" dirty="0" smtClean="0">
                <a:solidFill>
                  <a:prstClr val="black"/>
                </a:solidFill>
                <a:uFill>
                  <a:solidFill>
                    <a:srgbClr val="FFFFFF"/>
                  </a:solidFill>
                </a:uFill>
              </a:rPr>
              <a:t> </a:t>
            </a:r>
            <a:r>
              <a:rPr lang="en-US" sz="2000" spc="-1" dirty="0">
                <a:solidFill>
                  <a:prstClr val="black"/>
                </a:solidFill>
                <a:uFill>
                  <a:solidFill>
                    <a:srgbClr val="FFFFFF"/>
                  </a:solidFill>
                </a:uFill>
              </a:rPr>
              <a:t>--</a:t>
            </a:r>
            <a:r>
              <a:rPr lang="en-US" sz="2000" spc="-1" dirty="0" err="1">
                <a:solidFill>
                  <a:prstClr val="black"/>
                </a:solidFill>
                <a:uFill>
                  <a:solidFill>
                    <a:srgbClr val="FFFFFF"/>
                  </a:solidFill>
                </a:uFill>
              </a:rPr>
              <a:t>output_dir</a:t>
            </a:r>
            <a:r>
              <a:rPr lang="en-US" sz="2000" spc="-1" dirty="0">
                <a:solidFill>
                  <a:prstClr val="black"/>
                </a:solidFill>
                <a:uFill>
                  <a:solidFill>
                    <a:srgbClr val="FFFFFF"/>
                  </a:solidFill>
                </a:uFill>
              </a:rPr>
              <a:t> ~/</a:t>
            </a:r>
            <a:r>
              <a:rPr lang="en-US" sz="2000" spc="-1" dirty="0" err="1">
                <a:solidFill>
                  <a:prstClr val="black"/>
                </a:solidFill>
                <a:uFill>
                  <a:solidFill>
                    <a:srgbClr val="FFFFFF"/>
                  </a:solidFill>
                </a:uFill>
              </a:rPr>
              <a:t>my_model</a:t>
            </a:r>
            <a:r>
              <a:rPr lang="en-US" sz="2000" spc="-1" dirty="0">
                <a:solidFill>
                  <a:prstClr val="black"/>
                </a:solidFill>
                <a:uFill>
                  <a:solidFill>
                    <a:srgbClr val="FFFFFF"/>
                  </a:solidFill>
                </a:uFill>
              </a:rPr>
              <a:t> </a:t>
            </a:r>
            <a:r>
              <a:rPr lang="en-US" sz="2000" spc="-1" dirty="0">
                <a:solidFill>
                  <a:srgbClr val="0070C0"/>
                </a:solidFill>
                <a:uFill>
                  <a:solidFill>
                    <a:srgbClr val="FFFFFF"/>
                  </a:solidFill>
                </a:uFill>
              </a:rPr>
              <a:t>--</a:t>
            </a:r>
            <a:r>
              <a:rPr lang="en-US" sz="2000" spc="-1" dirty="0" err="1">
                <a:solidFill>
                  <a:srgbClr val="0070C0"/>
                </a:solidFill>
                <a:uFill>
                  <a:solidFill>
                    <a:srgbClr val="FFFFFF"/>
                  </a:solidFill>
                </a:uFill>
              </a:rPr>
              <a:t>data_type</a:t>
            </a:r>
            <a:r>
              <a:rPr lang="en-US" sz="2000" spc="-1" dirty="0">
                <a:solidFill>
                  <a:srgbClr val="0070C0"/>
                </a:solidFill>
                <a:uFill>
                  <a:solidFill>
                    <a:srgbClr val="FFFFFF"/>
                  </a:solidFill>
                </a:uFill>
              </a:rPr>
              <a:t> FP16</a:t>
            </a:r>
          </a:p>
        </p:txBody>
      </p:sp>
      <p:sp>
        <p:nvSpPr>
          <p:cNvPr id="538" name="CustomShape 3"/>
          <p:cNvSpPr/>
          <p:nvPr/>
        </p:nvSpPr>
        <p:spPr>
          <a:xfrm>
            <a:off x="723600" y="1280484"/>
            <a:ext cx="10935000" cy="395280"/>
          </a:xfrm>
          <a:prstGeom prst="rect">
            <a:avLst/>
          </a:prstGeom>
          <a:noFill/>
          <a:ln w="6480">
            <a:noFill/>
            <a:miter/>
          </a:ln>
        </p:spPr>
        <p:style>
          <a:lnRef idx="0">
            <a:scrgbClr r="0" g="0" b="0"/>
          </a:lnRef>
          <a:fillRef idx="0">
            <a:scrgbClr r="0" g="0" b="0"/>
          </a:fillRef>
          <a:effectRef idx="0">
            <a:scrgbClr r="0" g="0" b="0"/>
          </a:effectRef>
          <a:fontRef idx="minor"/>
        </p:style>
        <p:txBody>
          <a:bodyPr wrap="none" lIns="90000" tIns="45000" rIns="90000" bIns="45000"/>
          <a:lstStyle/>
          <a:p>
            <a:pPr marL="457200" indent="-457200">
              <a:buAutoNum type="arabicPeriod"/>
            </a:pPr>
            <a:r>
              <a:rPr lang="en-US" sz="2000" spc="-1" dirty="0" smtClean="0">
                <a:solidFill>
                  <a:srgbClr val="000000"/>
                </a:solidFill>
                <a:uFill>
                  <a:solidFill>
                    <a:srgbClr val="FFFFFF"/>
                  </a:solidFill>
                </a:uFill>
                <a:latin typeface="Calibri"/>
              </a:rPr>
              <a:t>CPU</a:t>
            </a:r>
            <a:r>
              <a:rPr lang="ko-KR" altLang="en-US" sz="2000" spc="-1" dirty="0" smtClean="0">
                <a:solidFill>
                  <a:srgbClr val="000000"/>
                </a:solidFill>
                <a:uFill>
                  <a:solidFill>
                    <a:srgbClr val="FFFFFF"/>
                  </a:solidFill>
                </a:uFill>
                <a:latin typeface="Calibri"/>
              </a:rPr>
              <a:t>는 </a:t>
            </a:r>
            <a:r>
              <a:rPr lang="en-US" altLang="ko-KR" sz="2000" spc="-1" dirty="0" smtClean="0">
                <a:solidFill>
                  <a:srgbClr val="000000"/>
                </a:solidFill>
                <a:uFill>
                  <a:solidFill>
                    <a:srgbClr val="FFFFFF"/>
                  </a:solidFill>
                </a:uFill>
                <a:latin typeface="Calibri"/>
              </a:rPr>
              <a:t>FP32 data format </a:t>
            </a:r>
            <a:r>
              <a:rPr lang="ko-KR" altLang="en-US" sz="2000" spc="-1" dirty="0" smtClean="0">
                <a:solidFill>
                  <a:srgbClr val="000000"/>
                </a:solidFill>
                <a:uFill>
                  <a:solidFill>
                    <a:srgbClr val="FFFFFF"/>
                  </a:solidFill>
                </a:uFill>
                <a:latin typeface="Calibri"/>
              </a:rPr>
              <a:t>을 이용하고 </a:t>
            </a:r>
            <a:r>
              <a:rPr lang="en-US" sz="2000" spc="-1" dirty="0" err="1" smtClean="0">
                <a:solidFill>
                  <a:srgbClr val="000000"/>
                </a:solidFill>
                <a:uFill>
                  <a:solidFill>
                    <a:srgbClr val="FFFFFF"/>
                  </a:solidFill>
                </a:uFill>
                <a:latin typeface="Calibri"/>
              </a:rPr>
              <a:t>Movidius</a:t>
            </a:r>
            <a:r>
              <a:rPr lang="en-US" sz="2000" spc="-1" dirty="0" smtClean="0">
                <a:solidFill>
                  <a:srgbClr val="000000"/>
                </a:solidFill>
                <a:uFill>
                  <a:solidFill>
                    <a:srgbClr val="FFFFFF"/>
                  </a:solidFill>
                </a:uFill>
                <a:latin typeface="Calibri"/>
              </a:rPr>
              <a:t> </a:t>
            </a:r>
            <a:r>
              <a:rPr lang="ko-KR" altLang="en-US" sz="2000" spc="-1" dirty="0" smtClean="0">
                <a:solidFill>
                  <a:srgbClr val="000000"/>
                </a:solidFill>
                <a:uFill>
                  <a:solidFill>
                    <a:srgbClr val="FFFFFF"/>
                  </a:solidFill>
                </a:uFill>
                <a:latin typeface="Calibri"/>
              </a:rPr>
              <a:t>와 </a:t>
            </a:r>
            <a:r>
              <a:rPr lang="en-US" altLang="ko-KR" sz="2000" spc="-1" dirty="0" smtClean="0">
                <a:solidFill>
                  <a:srgbClr val="000000"/>
                </a:solidFill>
                <a:uFill>
                  <a:solidFill>
                    <a:srgbClr val="FFFFFF"/>
                  </a:solidFill>
                </a:uFill>
                <a:latin typeface="Calibri"/>
              </a:rPr>
              <a:t>GPU</a:t>
            </a:r>
            <a:r>
              <a:rPr lang="ko-KR" altLang="en-US" sz="2000" spc="-1" dirty="0" smtClean="0">
                <a:solidFill>
                  <a:srgbClr val="000000"/>
                </a:solidFill>
                <a:uFill>
                  <a:solidFill>
                    <a:srgbClr val="FFFFFF"/>
                  </a:solidFill>
                </a:uFill>
                <a:latin typeface="Calibri"/>
              </a:rPr>
              <a:t>는 </a:t>
            </a:r>
            <a:r>
              <a:rPr lang="en-US" sz="2000" spc="-1" dirty="0" smtClean="0">
                <a:solidFill>
                  <a:srgbClr val="000000"/>
                </a:solidFill>
                <a:uFill>
                  <a:solidFill>
                    <a:srgbClr val="FFFFFF"/>
                  </a:solidFill>
                </a:uFill>
                <a:latin typeface="Calibri"/>
              </a:rPr>
              <a:t>FP16 data forma </a:t>
            </a:r>
            <a:r>
              <a:rPr lang="ko-KR" altLang="en-US" sz="2000" spc="-1" dirty="0" smtClean="0">
                <a:solidFill>
                  <a:srgbClr val="000000"/>
                </a:solidFill>
                <a:uFill>
                  <a:solidFill>
                    <a:srgbClr val="FFFFFF"/>
                  </a:solidFill>
                </a:uFill>
                <a:latin typeface="Calibri"/>
              </a:rPr>
              <a:t>의 </a:t>
            </a:r>
            <a:r>
              <a:rPr lang="en-US" altLang="ko-KR" sz="2000" spc="-1" dirty="0" smtClean="0">
                <a:solidFill>
                  <a:srgbClr val="000000"/>
                </a:solidFill>
                <a:uFill>
                  <a:solidFill>
                    <a:srgbClr val="FFFFFF"/>
                  </a:solidFill>
                </a:uFill>
                <a:latin typeface="Calibri"/>
              </a:rPr>
              <a:t>IR </a:t>
            </a:r>
            <a:r>
              <a:rPr lang="ko-KR" altLang="en-US" sz="2000" spc="-1" dirty="0" smtClean="0">
                <a:solidFill>
                  <a:srgbClr val="000000"/>
                </a:solidFill>
                <a:uFill>
                  <a:solidFill>
                    <a:srgbClr val="FFFFFF"/>
                  </a:solidFill>
                </a:uFill>
                <a:latin typeface="Calibri"/>
              </a:rPr>
              <a:t>파일들 사용며</a:t>
            </a:r>
            <a:r>
              <a:rPr lang="en-US" altLang="ko-KR" sz="2000" spc="-1" dirty="0" smtClean="0">
                <a:solidFill>
                  <a:srgbClr val="000000"/>
                </a:solidFill>
                <a:uFill>
                  <a:solidFill>
                    <a:srgbClr val="FFFFFF"/>
                  </a:solidFill>
                </a:uFill>
                <a:latin typeface="Calibri"/>
              </a:rPr>
              <a:t>,  </a:t>
            </a:r>
          </a:p>
          <a:p>
            <a:r>
              <a:rPr lang="en-US" altLang="ko-KR" sz="2000" spc="-1" dirty="0">
                <a:solidFill>
                  <a:srgbClr val="000000"/>
                </a:solidFill>
                <a:uFill>
                  <a:solidFill>
                    <a:srgbClr val="FFFFFF"/>
                  </a:solidFill>
                </a:uFill>
                <a:latin typeface="Calibri"/>
              </a:rPr>
              <a:t> </a:t>
            </a:r>
            <a:r>
              <a:rPr lang="en-US" altLang="ko-KR" sz="2000" spc="-1" dirty="0" smtClean="0">
                <a:solidFill>
                  <a:srgbClr val="000000"/>
                </a:solidFill>
                <a:uFill>
                  <a:solidFill>
                    <a:srgbClr val="FFFFFF"/>
                  </a:solidFill>
                </a:uFill>
                <a:latin typeface="Calibri"/>
              </a:rPr>
              <a:t>      Data forma</a:t>
            </a:r>
            <a:r>
              <a:rPr lang="ko-KR" altLang="en-US" sz="2000" spc="-1" dirty="0" smtClean="0">
                <a:solidFill>
                  <a:srgbClr val="000000"/>
                </a:solidFill>
                <a:uFill>
                  <a:solidFill>
                    <a:srgbClr val="FFFFFF"/>
                  </a:solidFill>
                </a:uFill>
                <a:latin typeface="Calibri"/>
              </a:rPr>
              <a:t>을 </a:t>
            </a:r>
            <a:r>
              <a:rPr lang="en-US" altLang="ko-KR" sz="2000" spc="-1" dirty="0" err="1" smtClean="0">
                <a:solidFill>
                  <a:srgbClr val="000000"/>
                </a:solidFill>
                <a:uFill>
                  <a:solidFill>
                    <a:srgbClr val="FFFFFF"/>
                  </a:solidFill>
                </a:uFill>
                <a:latin typeface="Calibri"/>
              </a:rPr>
              <a:t>data_type</a:t>
            </a:r>
            <a:r>
              <a:rPr lang="en-US" altLang="ko-KR" sz="2000" spc="-1" dirty="0" smtClean="0">
                <a:solidFill>
                  <a:srgbClr val="000000"/>
                </a:solidFill>
                <a:uFill>
                  <a:solidFill>
                    <a:srgbClr val="FFFFFF"/>
                  </a:solidFill>
                </a:uFill>
                <a:latin typeface="Calibri"/>
              </a:rPr>
              <a:t> FP16 </a:t>
            </a:r>
            <a:r>
              <a:rPr lang="ko-KR" altLang="en-US" sz="2000" spc="-1" dirty="0" smtClean="0">
                <a:solidFill>
                  <a:srgbClr val="000000"/>
                </a:solidFill>
                <a:uFill>
                  <a:solidFill>
                    <a:srgbClr val="FFFFFF"/>
                  </a:solidFill>
                </a:uFill>
                <a:latin typeface="Calibri"/>
              </a:rPr>
              <a:t>으로 지정해주면 </a:t>
            </a:r>
            <a:r>
              <a:rPr lang="en-US" altLang="ko-KR" sz="2000" spc="-1" dirty="0" smtClean="0">
                <a:solidFill>
                  <a:srgbClr val="000000"/>
                </a:solidFill>
                <a:uFill>
                  <a:solidFill>
                    <a:srgbClr val="FFFFFF"/>
                  </a:solidFill>
                </a:uFill>
                <a:latin typeface="Calibri"/>
              </a:rPr>
              <a:t>FP16 format </a:t>
            </a:r>
            <a:r>
              <a:rPr lang="ko-KR" altLang="en-US" sz="2000" spc="-1" dirty="0" smtClean="0">
                <a:solidFill>
                  <a:srgbClr val="000000"/>
                </a:solidFill>
                <a:uFill>
                  <a:solidFill>
                    <a:srgbClr val="FFFFFF"/>
                  </a:solidFill>
                </a:uFill>
                <a:latin typeface="Calibri"/>
              </a:rPr>
              <a:t>으로 생성됩니다</a:t>
            </a:r>
            <a:r>
              <a:rPr lang="en-US" altLang="ko-KR" sz="2000" spc="-1" dirty="0" smtClean="0">
                <a:solidFill>
                  <a:srgbClr val="000000"/>
                </a:solidFill>
                <a:uFill>
                  <a:solidFill>
                    <a:srgbClr val="FFFFFF"/>
                  </a:solidFill>
                </a:uFill>
                <a:latin typeface="Calibri"/>
              </a:rPr>
              <a:t>. </a:t>
            </a:r>
            <a:endParaRPr lang="en-US" spc="-1" dirty="0">
              <a:solidFill>
                <a:srgbClr val="000000"/>
              </a:solidFill>
              <a:uFill>
                <a:solidFill>
                  <a:srgbClr val="FFFFFF"/>
                </a:solidFill>
              </a:uFill>
            </a:endParaRPr>
          </a:p>
        </p:txBody>
      </p:sp>
      <p:sp>
        <p:nvSpPr>
          <p:cNvPr id="539" name="CustomShape 4"/>
          <p:cNvSpPr/>
          <p:nvPr/>
        </p:nvSpPr>
        <p:spPr>
          <a:xfrm>
            <a:off x="723600" y="5047920"/>
            <a:ext cx="10935000" cy="1005120"/>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marL="457200" algn="just"/>
            <a:r>
              <a:rPr lang="en-US" sz="2000" spc="-1">
                <a:solidFill>
                  <a:srgbClr val="FFFF00"/>
                </a:solidFill>
                <a:uFill>
                  <a:solidFill>
                    <a:srgbClr val="FFFFFF"/>
                  </a:solidFill>
                </a:uFill>
                <a:latin typeface="맑은 고딕"/>
              </a:rPr>
              <a:t>InferencePlugin plugin(dispatcher.getSuitablePlugin(TargetDevice::eCPU));</a:t>
            </a:r>
            <a:endParaRPr lang="en-US" spc="-1">
              <a:solidFill>
                <a:srgbClr val="000000"/>
              </a:solidFill>
              <a:uFill>
                <a:solidFill>
                  <a:srgbClr val="FFFFFF"/>
                </a:solidFill>
              </a:uFill>
            </a:endParaRPr>
          </a:p>
          <a:p>
            <a:pPr marL="457200" algn="just"/>
            <a:r>
              <a:rPr lang="en-US" sz="2000" spc="-1">
                <a:solidFill>
                  <a:srgbClr val="FFFF00"/>
                </a:solidFill>
                <a:uFill>
                  <a:solidFill>
                    <a:srgbClr val="FFFFFF"/>
                  </a:solidFill>
                </a:uFill>
                <a:latin typeface="Wingdings"/>
              </a:rPr>
              <a:t></a:t>
            </a:r>
            <a:endParaRPr lang="en-US" spc="-1">
              <a:solidFill>
                <a:srgbClr val="000000"/>
              </a:solidFill>
              <a:uFill>
                <a:solidFill>
                  <a:srgbClr val="FFFFFF"/>
                </a:solidFill>
              </a:uFill>
            </a:endParaRPr>
          </a:p>
          <a:p>
            <a:pPr marL="457200" algn="just"/>
            <a:r>
              <a:rPr lang="en-US" sz="2000" spc="-1">
                <a:solidFill>
                  <a:srgbClr val="FFFF00"/>
                </a:solidFill>
                <a:uFill>
                  <a:solidFill>
                    <a:srgbClr val="FFFFFF"/>
                  </a:solidFill>
                </a:uFill>
                <a:latin typeface="맑은 고딕"/>
              </a:rPr>
              <a:t>InferencePlugin plugin(dispatcher.getSuitablePlugin(TargetDevice::eMYRIAD));</a:t>
            </a:r>
            <a:endParaRPr lang="en-US" spc="-1">
              <a:solidFill>
                <a:srgbClr val="000000"/>
              </a:solidFill>
              <a:uFill>
                <a:solidFill>
                  <a:srgbClr val="FFFFFF"/>
                </a:solidFill>
              </a:uFill>
            </a:endParaRPr>
          </a:p>
        </p:txBody>
      </p:sp>
      <p:sp>
        <p:nvSpPr>
          <p:cNvPr id="540" name="CustomShape 5"/>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7" name="CustomShape 4"/>
          <p:cNvSpPr/>
          <p:nvPr/>
        </p:nvSpPr>
        <p:spPr>
          <a:xfrm>
            <a:off x="360" y="620640"/>
            <a:ext cx="4233312"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2. </a:t>
            </a:r>
            <a:r>
              <a:rPr lang="en-US" sz="2000" b="0" strike="noStrike" spc="-1" dirty="0" err="1">
                <a:solidFill>
                  <a:srgbClr val="000000"/>
                </a:solidFill>
                <a:uFill>
                  <a:solidFill>
                    <a:srgbClr val="FFFFFF"/>
                  </a:solidFill>
                </a:uFill>
                <a:latin typeface="Calibri"/>
              </a:rPr>
              <a:t>모델</a:t>
            </a:r>
            <a:r>
              <a:rPr lang="en-US" sz="2000" b="0" strike="noStrike" spc="-1" dirty="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Conversion </a:t>
            </a:r>
            <a:r>
              <a:rPr lang="ko-KR" altLang="en-US" sz="2000" b="0" strike="noStrike" spc="-1" dirty="0" smtClean="0">
                <a:solidFill>
                  <a:srgbClr val="000000"/>
                </a:solidFill>
                <a:uFill>
                  <a:solidFill>
                    <a:srgbClr val="FFFFFF"/>
                  </a:solidFill>
                </a:uFill>
                <a:latin typeface="Calibri"/>
              </a:rPr>
              <a:t>하기</a:t>
            </a:r>
            <a:r>
              <a:rPr lang="en-US" altLang="ko-KR" sz="2000" b="0" strike="noStrike" spc="-1" dirty="0" smtClean="0">
                <a:solidFill>
                  <a:srgbClr val="000000"/>
                </a:solidFill>
                <a:uFill>
                  <a:solidFill>
                    <a:srgbClr val="FFFFFF"/>
                  </a:solidFill>
                </a:uFill>
                <a:latin typeface="Calibri"/>
              </a:rPr>
              <a:t>_FP16 </a:t>
            </a:r>
            <a:r>
              <a:rPr lang="ko-KR" altLang="en-US" sz="2000" b="0" strike="noStrike" spc="-1" dirty="0" smtClean="0">
                <a:solidFill>
                  <a:srgbClr val="000000"/>
                </a:solidFill>
                <a:uFill>
                  <a:solidFill>
                    <a:srgbClr val="FFFFFF"/>
                  </a:solidFill>
                </a:uFill>
                <a:latin typeface="Calibri"/>
              </a:rPr>
              <a:t>의 경우</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680819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314" name="CustomShape 1"/>
          <p:cNvSpPr/>
          <p:nvPr/>
        </p:nvSpPr>
        <p:spPr>
          <a:xfrm>
            <a:off x="1280160" y="1323720"/>
            <a:ext cx="10149840" cy="265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dirty="0">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lang="en-US" sz="2400" b="0" strike="noStrike" spc="-1" dirty="0">
                <a:solidFill>
                  <a:srgbClr val="000000"/>
                </a:solidFill>
                <a:uFill>
                  <a:solidFill>
                    <a:srgbClr val="FFFFFF"/>
                  </a:solidFill>
                </a:uFill>
                <a:latin typeface="Calibri"/>
              </a:rPr>
              <a:t>IR </a:t>
            </a:r>
            <a:r>
              <a:rPr lang="en-US" sz="2400" b="0" strike="noStrike" spc="-1" dirty="0" err="1">
                <a:solidFill>
                  <a:srgbClr val="000000"/>
                </a:solidFill>
                <a:uFill>
                  <a:solidFill>
                    <a:srgbClr val="FFFFFF"/>
                  </a:solidFill>
                </a:uFill>
                <a:latin typeface="Calibri"/>
              </a:rPr>
              <a:t>파일</a:t>
            </a:r>
            <a:r>
              <a:rPr lang="en-US" sz="2400" b="0" strike="noStrike" spc="-1" dirty="0">
                <a:solidFill>
                  <a:srgbClr val="000000"/>
                </a:solidFill>
                <a:uFill>
                  <a:solidFill>
                    <a:srgbClr val="FFFFFF"/>
                  </a:solidFill>
                </a:uFill>
                <a:latin typeface="Calibri"/>
              </a:rPr>
              <a:t> 및 input image </a:t>
            </a:r>
            <a:r>
              <a:rPr lang="en-US" sz="2400" b="0" strike="noStrike" spc="-1" dirty="0" err="1">
                <a:solidFill>
                  <a:srgbClr val="000000"/>
                </a:solidFill>
                <a:uFill>
                  <a:solidFill>
                    <a:srgbClr val="FFFFFF"/>
                  </a:solidFill>
                </a:uFill>
                <a:latin typeface="Calibri"/>
              </a:rPr>
              <a:t>파일</a:t>
            </a:r>
            <a:r>
              <a:rPr lang="en-US" sz="2400" b="0" strike="noStrike" spc="-1" dirty="0">
                <a:solidFill>
                  <a:srgbClr val="000000"/>
                </a:solidFill>
                <a:uFill>
                  <a:solidFill>
                    <a:srgbClr val="FFFFFF"/>
                  </a:solidFill>
                </a:uFill>
                <a:latin typeface="Calibri"/>
              </a:rPr>
              <a:t> </a:t>
            </a:r>
            <a:r>
              <a:rPr lang="en-US" sz="2400" b="0" strike="noStrike" spc="-1" dirty="0" err="1" smtClean="0">
                <a:solidFill>
                  <a:srgbClr val="000000"/>
                </a:solidFill>
                <a:uFill>
                  <a:solidFill>
                    <a:srgbClr val="FFFFFF"/>
                  </a:solidFill>
                </a:uFill>
                <a:latin typeface="Calibri"/>
              </a:rPr>
              <a:t>확인하기</a:t>
            </a:r>
            <a:endParaRPr lang="en-US" sz="2400" b="0" strike="noStrike" spc="-1" dirty="0" smtClean="0">
              <a:solidFill>
                <a:srgbClr val="000000"/>
              </a:solidFill>
              <a:uFill>
                <a:solidFill>
                  <a:srgbClr val="FFFFFF"/>
                </a:solidFill>
              </a:uFill>
              <a:latin typeface="Calibri"/>
            </a:endParaRPr>
          </a:p>
          <a:p>
            <a:pPr marL="343080" indent="-342720">
              <a:lnSpc>
                <a:spcPct val="100000"/>
              </a:lnSpc>
              <a:buClr>
                <a:srgbClr val="000000"/>
              </a:buClr>
              <a:buFont typeface="StarSymbol"/>
              <a:buAutoNum type="arabicPeriod"/>
            </a:pPr>
            <a:endParaRPr lang="en-US" sz="2400" spc="-1" dirty="0">
              <a:solidFill>
                <a:srgbClr val="000000"/>
              </a:solidFill>
              <a:uFill>
                <a:solidFill>
                  <a:srgbClr val="FFFFFF"/>
                </a:solidFill>
              </a:uFill>
              <a:latin typeface="Calibri"/>
            </a:endParaRPr>
          </a:p>
          <a:p>
            <a:pPr marL="343080" indent="-342720">
              <a:lnSpc>
                <a:spcPct val="100000"/>
              </a:lnSpc>
              <a:buClr>
                <a:srgbClr val="000000"/>
              </a:buClr>
              <a:buFont typeface="StarSymbol"/>
              <a:buAutoNum type="arabicPeriod"/>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여기에</a:t>
            </a:r>
            <a:r>
              <a:rPr lang="en-US" sz="2400" b="0" strike="noStrike" spc="-1" dirty="0">
                <a:solidFill>
                  <a:srgbClr val="000000"/>
                </a:solidFill>
                <a:uFill>
                  <a:solidFill>
                    <a:srgbClr val="FFFFFF"/>
                  </a:solidFill>
                </a:uFill>
                <a:latin typeface="Calibri"/>
              </a:rPr>
              <a:t> IR </a:t>
            </a:r>
            <a:r>
              <a:rPr lang="en-US" sz="2400" b="0" strike="noStrike" spc="-1" dirty="0" err="1">
                <a:solidFill>
                  <a:srgbClr val="000000"/>
                </a:solidFill>
                <a:uFill>
                  <a:solidFill>
                    <a:srgbClr val="FFFFFF"/>
                  </a:solidFill>
                </a:uFill>
                <a:latin typeface="Calibri"/>
              </a:rPr>
              <a:t>파일과</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test할</a:t>
            </a:r>
            <a:r>
              <a:rPr lang="en-US" sz="2400" b="0" strike="noStrike" spc="-1" dirty="0">
                <a:solidFill>
                  <a:srgbClr val="000000"/>
                </a:solidFill>
                <a:uFill>
                  <a:solidFill>
                    <a:srgbClr val="FFFFFF"/>
                  </a:solidFill>
                </a:uFill>
                <a:latin typeface="Calibri"/>
              </a:rPr>
              <a:t> input image </a:t>
            </a:r>
            <a:r>
              <a:rPr lang="en-US" sz="2400" b="0" strike="noStrike" spc="-1" dirty="0" err="1">
                <a:solidFill>
                  <a:srgbClr val="000000"/>
                </a:solidFill>
                <a:uFill>
                  <a:solidFill>
                    <a:srgbClr val="FFFFFF"/>
                  </a:solidFill>
                </a:uFill>
                <a:latin typeface="Calibri"/>
              </a:rPr>
              <a:t>파일이</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있는지</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확인</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합니다</a:t>
            </a:r>
            <a:r>
              <a:rPr lang="en-US" sz="24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Calibri"/>
              </a:rPr>
              <a:t>      (default: </a:t>
            </a:r>
            <a:r>
              <a:rPr lang="en-US" sz="2400" b="0" strike="noStrike" spc="-1" dirty="0" smtClean="0">
                <a:solidFill>
                  <a:srgbClr val="000000"/>
                </a:solidFill>
                <a:uFill>
                  <a:solidFill>
                    <a:srgbClr val="FFFFFF"/>
                  </a:solidFill>
                </a:uFill>
                <a:latin typeface="Calibri"/>
              </a:rPr>
              <a:t>mobilenet-ssd.xml</a:t>
            </a:r>
            <a:r>
              <a:rPr lang="en-US" sz="2400" b="0" strike="noStrike" spc="-1" dirty="0">
                <a:solidFill>
                  <a:srgbClr val="000000"/>
                </a:solidFill>
                <a:uFill>
                  <a:solidFill>
                    <a:srgbClr val="FFFFFF"/>
                  </a:solidFill>
                </a:uFill>
                <a:latin typeface="Calibri"/>
              </a:rPr>
              <a:t>, </a:t>
            </a:r>
            <a:r>
              <a:rPr lang="en-US" sz="2400" b="0" strike="noStrike" spc="-1" dirty="0" err="1" smtClean="0">
                <a:solidFill>
                  <a:srgbClr val="000000"/>
                </a:solidFill>
                <a:uFill>
                  <a:solidFill>
                    <a:srgbClr val="FFFFFF"/>
                  </a:solidFill>
                </a:uFill>
                <a:latin typeface="Calibri"/>
              </a:rPr>
              <a:t>mobilenet.bin</a:t>
            </a:r>
            <a:r>
              <a:rPr lang="en-US" sz="2400" b="0" strike="noStrike" spc="-1" dirty="0" smtClean="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
        <p:nvSpPr>
          <p:cNvPr id="315" name="CustomShape 2"/>
          <p:cNvSpPr/>
          <p:nvPr/>
        </p:nvSpPr>
        <p:spPr>
          <a:xfrm>
            <a:off x="1359360" y="2220480"/>
            <a:ext cx="7599240" cy="700200"/>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00"/>
                </a:solidFill>
                <a:uFill>
                  <a:solidFill>
                    <a:srgbClr val="FFFFFF"/>
                  </a:solidFill>
                </a:uFill>
                <a:latin typeface="Consolas"/>
              </a:rPr>
              <a:t>$ cd /home/intel/my_model</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 ls </a:t>
            </a:r>
            <a:endParaRPr lang="en-US" sz="1800" b="0" strike="noStrike" spc="-1">
              <a:solidFill>
                <a:srgbClr val="000000"/>
              </a:solidFill>
              <a:uFill>
                <a:solidFill>
                  <a:srgbClr val="FFFFFF"/>
                </a:solidFill>
              </a:uFill>
              <a:latin typeface="Arial"/>
            </a:endParaRPr>
          </a:p>
        </p:txBody>
      </p:sp>
      <p:sp>
        <p:nvSpPr>
          <p:cNvPr id="316" name="CustomShape 3"/>
          <p:cNvSpPr/>
          <p:nvPr/>
        </p:nvSpPr>
        <p:spPr>
          <a:xfrm>
            <a:off x="12960" y="583200"/>
            <a:ext cx="269244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rPr>
              <a:t>3.  입력 파일 위치 확인</a:t>
            </a:r>
            <a:endParaRPr lang="en-US" sz="1800" b="0" strike="noStrike" spc="-1">
              <a:solidFill>
                <a:srgbClr val="000000"/>
              </a:solidFill>
              <a:uFill>
                <a:solidFill>
                  <a:srgbClr val="FFFFFF"/>
                </a:solidFill>
              </a:uFill>
              <a:latin typeface="Arial"/>
            </a:endParaRPr>
          </a:p>
        </p:txBody>
      </p:sp>
      <p:sp>
        <p:nvSpPr>
          <p:cNvPr id="317" name="CustomShape 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6" name="CustomShape 4"/>
          <p:cNvSpPr/>
          <p:nvPr/>
        </p:nvSpPr>
        <p:spPr>
          <a:xfrm>
            <a:off x="360" y="6206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2. </a:t>
            </a:r>
            <a:r>
              <a:rPr lang="en-US" sz="2000" b="0" strike="noStrike" spc="-1" dirty="0" err="1">
                <a:solidFill>
                  <a:srgbClr val="000000"/>
                </a:solidFill>
                <a:uFill>
                  <a:solidFill>
                    <a:srgbClr val="FFFFFF"/>
                  </a:solidFill>
                </a:uFill>
                <a:latin typeface="Calibri"/>
              </a:rPr>
              <a:t>모델</a:t>
            </a:r>
            <a:r>
              <a:rPr lang="en-US" sz="2000" b="0" strike="noStrike" spc="-1" dirty="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Conversion  </a:t>
            </a:r>
            <a:r>
              <a:rPr lang="ko-KR" altLang="en-US" sz="2000" b="0" strike="noStrike" spc="-1" dirty="0" smtClean="0">
                <a:solidFill>
                  <a:srgbClr val="000000"/>
                </a:solidFill>
                <a:uFill>
                  <a:solidFill>
                    <a:srgbClr val="FFFFFF"/>
                  </a:solidFill>
                </a:uFill>
                <a:latin typeface="Calibri"/>
              </a:rPr>
              <a:t>후에 </a:t>
            </a:r>
            <a:endParaRPr lang="en-US" sz="1800" b="0" strike="noStrike" spc="-1" dirty="0">
              <a:solidFill>
                <a:srgbClr val="000000"/>
              </a:solidFill>
              <a:uFill>
                <a:solidFill>
                  <a:srgbClr val="FFFFFF"/>
                </a:solidFill>
              </a:u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773266" y="1338110"/>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smtClean="0">
                <a:solidFill>
                  <a:prstClr val="black"/>
                </a:solidFill>
              </a:rPr>
              <a:t>1.  </a:t>
            </a:r>
            <a:r>
              <a:rPr lang="ko-KR" altLang="en-US" sz="1400" dirty="0" smtClean="0">
                <a:solidFill>
                  <a:prstClr val="black"/>
                </a:solidFill>
              </a:rPr>
              <a:t>선택한 </a:t>
            </a:r>
            <a:r>
              <a:rPr lang="en-US" altLang="ko-KR" sz="1400" dirty="0">
                <a:solidFill>
                  <a:prstClr val="black"/>
                </a:solidFill>
              </a:rPr>
              <a:t>Device</a:t>
            </a:r>
            <a:r>
              <a:rPr lang="ko-KR" altLang="en-US" sz="1400" dirty="0">
                <a:solidFill>
                  <a:prstClr val="black"/>
                </a:solidFill>
              </a:rPr>
              <a:t>의 </a:t>
            </a:r>
            <a:r>
              <a:rPr lang="en-US" sz="1400" dirty="0">
                <a:solidFill>
                  <a:prstClr val="black"/>
                </a:solidFill>
              </a:rPr>
              <a:t>Plugin </a:t>
            </a:r>
            <a:r>
              <a:rPr lang="ko-KR" altLang="en-US" sz="1400" dirty="0">
                <a:solidFill>
                  <a:prstClr val="black"/>
                </a:solidFill>
              </a:rPr>
              <a:t>가져오기</a:t>
            </a:r>
            <a:endParaRPr lang="en-US" sz="1400" dirty="0">
              <a:solidFill>
                <a:prstClr val="black"/>
              </a:solidFill>
            </a:endParaRPr>
          </a:p>
        </p:txBody>
      </p:sp>
      <p:sp>
        <p:nvSpPr>
          <p:cNvPr id="8" name="Rectangle 7"/>
          <p:cNvSpPr/>
          <p:nvPr/>
        </p:nvSpPr>
        <p:spPr>
          <a:xfrm>
            <a:off x="3773265" y="2113355"/>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400" dirty="0" smtClean="0">
                <a:solidFill>
                  <a:prstClr val="black"/>
                </a:solidFill>
              </a:rPr>
              <a:t>2.  IR</a:t>
            </a:r>
            <a:r>
              <a:rPr lang="ko-KR" altLang="en-US" sz="1400" dirty="0" smtClean="0">
                <a:solidFill>
                  <a:prstClr val="black"/>
                </a:solidFill>
              </a:rPr>
              <a:t> </a:t>
            </a:r>
            <a:r>
              <a:rPr lang="ko-KR" altLang="en-US" sz="1400" dirty="0">
                <a:solidFill>
                  <a:prstClr val="black"/>
                </a:solidFill>
              </a:rPr>
              <a:t>읽어들이기</a:t>
            </a:r>
            <a:endParaRPr lang="en-US" sz="1400" dirty="0">
              <a:solidFill>
                <a:prstClr val="black"/>
              </a:solidFill>
            </a:endParaRPr>
          </a:p>
        </p:txBody>
      </p:sp>
      <p:sp>
        <p:nvSpPr>
          <p:cNvPr id="9" name="Rectangle 8"/>
          <p:cNvSpPr/>
          <p:nvPr/>
        </p:nvSpPr>
        <p:spPr>
          <a:xfrm>
            <a:off x="3773265" y="2888600"/>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400" dirty="0" smtClean="0">
                <a:solidFill>
                  <a:prstClr val="black"/>
                </a:solidFill>
              </a:rPr>
              <a:t>3.  Batch</a:t>
            </a:r>
            <a:r>
              <a:rPr lang="ko-KR" altLang="en-US" sz="1400" dirty="0">
                <a:solidFill>
                  <a:prstClr val="black"/>
                </a:solidFill>
              </a:rPr>
              <a:t>크기를 지정하고</a:t>
            </a:r>
            <a:endParaRPr lang="en-US" altLang="ko-KR" sz="1400" dirty="0">
              <a:solidFill>
                <a:prstClr val="black"/>
              </a:solidFill>
            </a:endParaRPr>
          </a:p>
          <a:p>
            <a:pPr algn="ctr" latinLnBrk="0"/>
            <a:r>
              <a:rPr lang="ko-KR" altLang="en-US" sz="1400" dirty="0">
                <a:solidFill>
                  <a:prstClr val="black"/>
                </a:solidFill>
              </a:rPr>
              <a:t>입</a:t>
            </a:r>
            <a:r>
              <a:rPr lang="en-US" altLang="ko-KR" sz="1400" dirty="0">
                <a:solidFill>
                  <a:prstClr val="black"/>
                </a:solidFill>
              </a:rPr>
              <a:t>/ </a:t>
            </a:r>
            <a:r>
              <a:rPr lang="ko-KR" altLang="en-US" sz="1400" dirty="0">
                <a:solidFill>
                  <a:prstClr val="black"/>
                </a:solidFill>
              </a:rPr>
              <a:t>출력 </a:t>
            </a:r>
            <a:r>
              <a:rPr lang="en-US" altLang="ko-KR" sz="1400" dirty="0">
                <a:solidFill>
                  <a:prstClr val="black"/>
                </a:solidFill>
              </a:rPr>
              <a:t>data</a:t>
            </a:r>
            <a:r>
              <a:rPr lang="ko-KR" altLang="en-US" sz="1400" dirty="0">
                <a:solidFill>
                  <a:prstClr val="black"/>
                </a:solidFill>
              </a:rPr>
              <a:t> 준비</a:t>
            </a:r>
            <a:endParaRPr lang="en-US" sz="1400" dirty="0">
              <a:solidFill>
                <a:prstClr val="black"/>
              </a:solidFill>
            </a:endParaRPr>
          </a:p>
        </p:txBody>
      </p:sp>
      <p:sp>
        <p:nvSpPr>
          <p:cNvPr id="10" name="Rectangle 9"/>
          <p:cNvSpPr/>
          <p:nvPr/>
        </p:nvSpPr>
        <p:spPr>
          <a:xfrm>
            <a:off x="3773265" y="4439090"/>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smtClean="0">
                <a:solidFill>
                  <a:prstClr val="black"/>
                </a:solidFill>
              </a:rPr>
              <a:t>5. </a:t>
            </a:r>
            <a:r>
              <a:rPr lang="ko-KR" altLang="en-US" sz="1400" dirty="0" smtClean="0">
                <a:solidFill>
                  <a:prstClr val="black"/>
                </a:solidFill>
              </a:rPr>
              <a:t>실시간 </a:t>
            </a:r>
            <a:r>
              <a:rPr lang="ko-KR" altLang="en-US" sz="1400" dirty="0">
                <a:solidFill>
                  <a:prstClr val="black"/>
                </a:solidFill>
              </a:rPr>
              <a:t>입력 영상을 </a:t>
            </a:r>
            <a:r>
              <a:rPr lang="en-US" altLang="ko-KR" sz="1400" dirty="0">
                <a:solidFill>
                  <a:prstClr val="black"/>
                </a:solidFill>
              </a:rPr>
              <a:t>Load</a:t>
            </a:r>
            <a:r>
              <a:rPr lang="ko-KR" altLang="en-US" sz="1400" dirty="0">
                <a:solidFill>
                  <a:prstClr val="black"/>
                </a:solidFill>
              </a:rPr>
              <a:t>하기</a:t>
            </a:r>
            <a:endParaRPr lang="en-US" sz="1400" dirty="0">
              <a:solidFill>
                <a:prstClr val="black"/>
              </a:solidFill>
            </a:endParaRPr>
          </a:p>
        </p:txBody>
      </p:sp>
      <p:sp>
        <p:nvSpPr>
          <p:cNvPr id="11" name="Rectangle 10"/>
          <p:cNvSpPr/>
          <p:nvPr/>
        </p:nvSpPr>
        <p:spPr>
          <a:xfrm>
            <a:off x="3773265" y="3663845"/>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400" dirty="0" smtClean="0">
                <a:solidFill>
                  <a:prstClr val="black"/>
                </a:solidFill>
              </a:rPr>
              <a:t>4.  IR</a:t>
            </a:r>
            <a:r>
              <a:rPr lang="ko-KR" altLang="en-US" sz="1400" dirty="0">
                <a:solidFill>
                  <a:prstClr val="black"/>
                </a:solidFill>
              </a:rPr>
              <a:t>을 </a:t>
            </a:r>
            <a:r>
              <a:rPr lang="en-US" sz="1400" dirty="0">
                <a:solidFill>
                  <a:prstClr val="black"/>
                </a:solidFill>
              </a:rPr>
              <a:t>Plugin</a:t>
            </a:r>
            <a:r>
              <a:rPr lang="ko-KR" altLang="en-US" sz="1400" dirty="0">
                <a:solidFill>
                  <a:prstClr val="black"/>
                </a:solidFill>
              </a:rPr>
              <a:t>에 </a:t>
            </a:r>
            <a:r>
              <a:rPr lang="en-US" altLang="ko-KR" sz="1400" dirty="0">
                <a:solidFill>
                  <a:prstClr val="black"/>
                </a:solidFill>
              </a:rPr>
              <a:t>Load</a:t>
            </a:r>
            <a:r>
              <a:rPr lang="ko-KR" altLang="en-US" sz="1400" dirty="0">
                <a:solidFill>
                  <a:prstClr val="black"/>
                </a:solidFill>
              </a:rPr>
              <a:t>하기</a:t>
            </a:r>
            <a:endParaRPr lang="en-US" sz="1400" dirty="0">
              <a:solidFill>
                <a:prstClr val="black"/>
              </a:solidFill>
            </a:endParaRPr>
          </a:p>
        </p:txBody>
      </p:sp>
      <p:sp>
        <p:nvSpPr>
          <p:cNvPr id="12" name="Rectangle 11"/>
          <p:cNvSpPr/>
          <p:nvPr/>
        </p:nvSpPr>
        <p:spPr>
          <a:xfrm>
            <a:off x="3773265" y="5214335"/>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400" dirty="0" smtClean="0">
                <a:solidFill>
                  <a:prstClr val="black"/>
                </a:solidFill>
              </a:rPr>
              <a:t>6. Inferencing</a:t>
            </a:r>
            <a:endParaRPr lang="en-US" sz="1400" dirty="0">
              <a:solidFill>
                <a:prstClr val="black"/>
              </a:solidFill>
            </a:endParaRPr>
          </a:p>
        </p:txBody>
      </p:sp>
      <p:sp>
        <p:nvSpPr>
          <p:cNvPr id="13" name="Rectangle 12"/>
          <p:cNvSpPr/>
          <p:nvPr/>
        </p:nvSpPr>
        <p:spPr>
          <a:xfrm>
            <a:off x="3773265" y="5989580"/>
            <a:ext cx="3257032"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smtClean="0">
                <a:solidFill>
                  <a:prstClr val="black"/>
                </a:solidFill>
              </a:rPr>
              <a:t>7 Inference</a:t>
            </a:r>
            <a:r>
              <a:rPr lang="ko-KR" altLang="en-US" sz="1400" dirty="0">
                <a:solidFill>
                  <a:prstClr val="black"/>
                </a:solidFill>
              </a:rPr>
              <a:t>결과 표시하기</a:t>
            </a:r>
            <a:endParaRPr lang="en-US" sz="1400" dirty="0">
              <a:solidFill>
                <a:prstClr val="black"/>
              </a:solidFill>
            </a:endParaRPr>
          </a:p>
        </p:txBody>
      </p:sp>
      <p:sp>
        <p:nvSpPr>
          <p:cNvPr id="14" name="Down Arrow 13"/>
          <p:cNvSpPr/>
          <p:nvPr/>
        </p:nvSpPr>
        <p:spPr>
          <a:xfrm>
            <a:off x="5309745" y="1880504"/>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15" name="Down Arrow 14"/>
          <p:cNvSpPr/>
          <p:nvPr/>
        </p:nvSpPr>
        <p:spPr>
          <a:xfrm>
            <a:off x="5309744" y="2667257"/>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16" name="Down Arrow 15"/>
          <p:cNvSpPr/>
          <p:nvPr/>
        </p:nvSpPr>
        <p:spPr>
          <a:xfrm>
            <a:off x="5312659" y="3446146"/>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17" name="Down Arrow 16"/>
          <p:cNvSpPr/>
          <p:nvPr/>
        </p:nvSpPr>
        <p:spPr>
          <a:xfrm>
            <a:off x="5301370" y="4214103"/>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18" name="Down Arrow 17"/>
          <p:cNvSpPr/>
          <p:nvPr/>
        </p:nvSpPr>
        <p:spPr>
          <a:xfrm>
            <a:off x="5301369" y="4993215"/>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20" name="Down Arrow 19"/>
          <p:cNvSpPr/>
          <p:nvPr/>
        </p:nvSpPr>
        <p:spPr>
          <a:xfrm>
            <a:off x="5301368" y="5768014"/>
            <a:ext cx="184071" cy="16793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latinLnBrk="0"/>
            <a:endParaRPr lang="en-US">
              <a:solidFill>
                <a:prstClr val="black"/>
              </a:solidFill>
            </a:endParaRPr>
          </a:p>
        </p:txBody>
      </p:sp>
      <p:sp>
        <p:nvSpPr>
          <p:cNvPr id="5" name="Curved Left Arrow 4"/>
          <p:cNvSpPr/>
          <p:nvPr/>
        </p:nvSpPr>
        <p:spPr>
          <a:xfrm>
            <a:off x="7199442" y="4638253"/>
            <a:ext cx="457200" cy="169897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solidFill>
                <a:prstClr val="black"/>
              </a:solidFill>
            </a:endParaRPr>
          </a:p>
        </p:txBody>
      </p:sp>
      <p:sp>
        <p:nvSpPr>
          <p:cNvPr id="52" name="Curved Left Arrow 51"/>
          <p:cNvSpPr/>
          <p:nvPr/>
        </p:nvSpPr>
        <p:spPr>
          <a:xfrm rot="10800000">
            <a:off x="3180597" y="4638253"/>
            <a:ext cx="457200" cy="169897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solidFill>
                <a:prstClr val="black"/>
              </a:solidFill>
            </a:endParaRPr>
          </a:p>
        </p:txBody>
      </p:sp>
      <p:sp>
        <p:nvSpPr>
          <p:cNvPr id="21" name="CustomShape 17"/>
          <p:cNvSpPr/>
          <p:nvPr/>
        </p:nvSpPr>
        <p:spPr>
          <a:xfrm>
            <a:off x="0" y="576720"/>
            <a:ext cx="2600104"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spc="-1" dirty="0" smtClean="0">
                <a:solidFill>
                  <a:srgbClr val="000000"/>
                </a:solidFill>
                <a:uFill>
                  <a:solidFill>
                    <a:srgbClr val="FFFFFF"/>
                  </a:solidFill>
                </a:uFill>
                <a:latin typeface="Calibri"/>
              </a:rPr>
              <a:t>3.</a:t>
            </a:r>
            <a:r>
              <a:rPr lang="en-US" sz="2000" b="0" strike="noStrike" spc="-1" dirty="0" smtClean="0">
                <a:solidFill>
                  <a:srgbClr val="000000"/>
                </a:solidFill>
                <a:uFill>
                  <a:solidFill>
                    <a:srgbClr val="FFFFFF"/>
                  </a:solidFill>
                </a:uFill>
                <a:latin typeface="Calibri"/>
              </a:rPr>
              <a:t> </a:t>
            </a:r>
            <a:r>
              <a:rPr lang="en-US" sz="2000" b="0" strike="noStrike" spc="-1" dirty="0" smtClean="0">
                <a:solidFill>
                  <a:srgbClr val="000000"/>
                </a:solidFill>
                <a:uFill>
                  <a:solidFill>
                    <a:srgbClr val="FFFFFF"/>
                  </a:solidFill>
                </a:uFill>
                <a:latin typeface="Calibri"/>
              </a:rPr>
              <a:t>Inference </a:t>
            </a:r>
            <a:r>
              <a:rPr lang="en-US" sz="2000" b="0" strike="noStrike" spc="-1" dirty="0" err="1" smtClean="0">
                <a:solidFill>
                  <a:srgbClr val="000000"/>
                </a:solidFill>
                <a:uFill>
                  <a:solidFill>
                    <a:srgbClr val="FFFFFF"/>
                  </a:solidFill>
                </a:uFill>
                <a:latin typeface="Calibri"/>
              </a:rPr>
              <a:t>코딩</a:t>
            </a:r>
            <a:r>
              <a:rPr lang="en-US" sz="2000" b="0" strike="noStrike" spc="-1" dirty="0" smtClean="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하기</a:t>
            </a:r>
            <a:endParaRPr lang="en-US" sz="1800" b="0" strike="noStrike" spc="-1" dirty="0">
              <a:solidFill>
                <a:srgbClr val="000000"/>
              </a:solidFill>
              <a:uFill>
                <a:solidFill>
                  <a:srgbClr val="FFFFFF"/>
                </a:solidFill>
              </a:uFill>
              <a:latin typeface="Arial"/>
            </a:endParaRPr>
          </a:p>
        </p:txBody>
      </p:sp>
      <p:sp>
        <p:nvSpPr>
          <p:cNvPr id="19" name="CustomShape 23"/>
          <p:cNvSpPr/>
          <p:nvPr/>
        </p:nvSpPr>
        <p:spPr>
          <a:xfrm>
            <a:off x="0" y="-1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OpenVINO의 Deep Learning Toolkit을 사용하여 S/W 구현하기</a:t>
            </a:r>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763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340" name="CustomShape 1"/>
          <p:cNvSpPr/>
          <p:nvPr/>
        </p:nvSpPr>
        <p:spPr>
          <a:xfrm>
            <a:off x="4627800" y="903600"/>
            <a:ext cx="1147680" cy="589680"/>
          </a:xfrm>
          <a:prstGeom prst="ellipse">
            <a:avLst/>
          </a:prstGeom>
          <a:solidFill>
            <a:srgbClr val="70AD47"/>
          </a:solidFill>
          <a:ln w="12600">
            <a:solidFill>
              <a:srgbClr val="527F34"/>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a:solidFill>
                  <a:srgbClr val="FFFFFF"/>
                </a:solidFill>
                <a:uFill>
                  <a:solidFill>
                    <a:srgbClr val="FFFFFF"/>
                  </a:solidFill>
                </a:uFill>
                <a:latin typeface="Calibri"/>
              </a:rPr>
              <a:t>Labels</a:t>
            </a:r>
            <a:endParaRPr lang="en-US" sz="1800" b="0" strike="noStrike" spc="-1">
              <a:solidFill>
                <a:srgbClr val="000000"/>
              </a:solidFill>
              <a:uFill>
                <a:solidFill>
                  <a:srgbClr val="FFFFFF"/>
                </a:solidFill>
              </a:uFill>
              <a:latin typeface="Arial"/>
            </a:endParaRPr>
          </a:p>
        </p:txBody>
      </p:sp>
      <p:sp>
        <p:nvSpPr>
          <p:cNvPr id="341" name="CustomShape 2"/>
          <p:cNvSpPr/>
          <p:nvPr/>
        </p:nvSpPr>
        <p:spPr>
          <a:xfrm>
            <a:off x="4790160" y="2169360"/>
            <a:ext cx="1878120" cy="802080"/>
          </a:xfrm>
          <a:prstGeom prst="rect">
            <a:avLst/>
          </a:prstGeom>
          <a:gradFill>
            <a:gsLst>
              <a:gs pos="0">
                <a:srgbClr val="71A6DA"/>
              </a:gs>
              <a:gs pos="100000">
                <a:srgbClr val="549ADA"/>
              </a:gs>
            </a:gsLst>
            <a:lin ang="5400000"/>
          </a:gradFill>
          <a:ln>
            <a:noFill/>
          </a:ln>
          <a:effectLst>
            <a:outerShdw dist="19080" dir="5400000">
              <a:srgbClr val="000000">
                <a:alpha val="63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rPr>
              <a:t>Inference Engine</a:t>
            </a:r>
            <a:endParaRPr lang="en-US" sz="1800" b="0" strike="noStrike" spc="-1">
              <a:solidFill>
                <a:srgbClr val="000000"/>
              </a:solidFill>
              <a:uFill>
                <a:solidFill>
                  <a:srgbClr val="FFFFFF"/>
                </a:solidFill>
              </a:uFill>
              <a:latin typeface="Arial"/>
            </a:endParaRPr>
          </a:p>
        </p:txBody>
      </p:sp>
      <p:sp>
        <p:nvSpPr>
          <p:cNvPr id="342" name="CustomShape 3"/>
          <p:cNvSpPr/>
          <p:nvPr/>
        </p:nvSpPr>
        <p:spPr>
          <a:xfrm>
            <a:off x="4622040" y="1254600"/>
            <a:ext cx="1147680" cy="589680"/>
          </a:xfrm>
          <a:prstGeom prst="ellipse">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100" b="0" strike="noStrike" spc="-1">
                <a:solidFill>
                  <a:srgbClr val="FFFFFF"/>
                </a:solidFill>
                <a:uFill>
                  <a:solidFill>
                    <a:srgbClr val="FFFFFF"/>
                  </a:solidFill>
                </a:uFill>
                <a:latin typeface="Calibri"/>
              </a:rPr>
              <a:t>Network 모델(.xml)</a:t>
            </a:r>
            <a:endParaRPr lang="en-US" sz="1800" b="0" strike="noStrike" spc="-1">
              <a:solidFill>
                <a:srgbClr val="000000"/>
              </a:solidFill>
              <a:uFill>
                <a:solidFill>
                  <a:srgbClr val="FFFFFF"/>
                </a:solidFill>
              </a:uFill>
              <a:latin typeface="Arial"/>
            </a:endParaRPr>
          </a:p>
        </p:txBody>
      </p:sp>
      <p:sp>
        <p:nvSpPr>
          <p:cNvPr id="343" name="CustomShape 4"/>
          <p:cNvSpPr/>
          <p:nvPr/>
        </p:nvSpPr>
        <p:spPr>
          <a:xfrm>
            <a:off x="5657760" y="1222920"/>
            <a:ext cx="1147680" cy="589680"/>
          </a:xfrm>
          <a:prstGeom prst="ellipse">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100" b="0" strike="noStrike" spc="-1">
                <a:solidFill>
                  <a:srgbClr val="FFFFFF"/>
                </a:solidFill>
                <a:uFill>
                  <a:solidFill>
                    <a:srgbClr val="FFFFFF"/>
                  </a:solidFill>
                </a:uFill>
                <a:latin typeface="Calibri"/>
              </a:rPr>
              <a:t>가중치 (.bin)</a:t>
            </a:r>
            <a:endParaRPr lang="en-US" sz="1800" b="0" strike="noStrike" spc="-1">
              <a:solidFill>
                <a:srgbClr val="000000"/>
              </a:solidFill>
              <a:uFill>
                <a:solidFill>
                  <a:srgbClr val="FFFFFF"/>
                </a:solidFill>
              </a:uFill>
              <a:latin typeface="Arial"/>
            </a:endParaRPr>
          </a:p>
        </p:txBody>
      </p:sp>
      <p:sp>
        <p:nvSpPr>
          <p:cNvPr id="344" name="CustomShape 5"/>
          <p:cNvSpPr/>
          <p:nvPr/>
        </p:nvSpPr>
        <p:spPr>
          <a:xfrm>
            <a:off x="2948040" y="2427480"/>
            <a:ext cx="1283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사용자 입력</a:t>
            </a:r>
            <a:endParaRPr lang="en-US" sz="1800" b="0" strike="noStrike" spc="-1">
              <a:solidFill>
                <a:srgbClr val="000000"/>
              </a:solidFill>
              <a:uFill>
                <a:solidFill>
                  <a:srgbClr val="FFFFFF"/>
                </a:solidFill>
              </a:uFill>
              <a:latin typeface="Arial"/>
            </a:endParaRPr>
          </a:p>
        </p:txBody>
      </p:sp>
      <p:sp>
        <p:nvSpPr>
          <p:cNvPr id="345" name="CustomShape 6"/>
          <p:cNvSpPr/>
          <p:nvPr/>
        </p:nvSpPr>
        <p:spPr>
          <a:xfrm>
            <a:off x="4456800" y="2499480"/>
            <a:ext cx="235080" cy="141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46" name="CustomShape 7"/>
          <p:cNvSpPr/>
          <p:nvPr/>
        </p:nvSpPr>
        <p:spPr>
          <a:xfrm>
            <a:off x="5150880" y="1884600"/>
            <a:ext cx="147240" cy="25920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47" name="CustomShape 8"/>
          <p:cNvSpPr/>
          <p:nvPr/>
        </p:nvSpPr>
        <p:spPr>
          <a:xfrm>
            <a:off x="6158160" y="1861200"/>
            <a:ext cx="147240" cy="259200"/>
          </a:xfrm>
          <a:prstGeom prst="down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48" name="CustomShape 9"/>
          <p:cNvSpPr/>
          <p:nvPr/>
        </p:nvSpPr>
        <p:spPr>
          <a:xfrm>
            <a:off x="6981120" y="2423520"/>
            <a:ext cx="600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결과</a:t>
            </a:r>
            <a:endParaRPr lang="en-US" sz="1800" b="0" strike="noStrike" spc="-1">
              <a:solidFill>
                <a:srgbClr val="000000"/>
              </a:solidFill>
              <a:uFill>
                <a:solidFill>
                  <a:srgbClr val="FFFFFF"/>
                </a:solidFill>
              </a:uFill>
              <a:latin typeface="Arial"/>
            </a:endParaRPr>
          </a:p>
        </p:txBody>
      </p:sp>
      <p:pic>
        <p:nvPicPr>
          <p:cNvPr id="349" name="Picture 2"/>
          <p:cNvPicPr/>
          <p:nvPr/>
        </p:nvPicPr>
        <p:blipFill>
          <a:blip r:embed="rId4"/>
          <a:stretch/>
        </p:blipFill>
        <p:spPr>
          <a:xfrm>
            <a:off x="3016080" y="3836520"/>
            <a:ext cx="1032840" cy="1047960"/>
          </a:xfrm>
          <a:prstGeom prst="rect">
            <a:avLst/>
          </a:prstGeom>
          <a:ln>
            <a:noFill/>
          </a:ln>
        </p:spPr>
      </p:pic>
      <p:pic>
        <p:nvPicPr>
          <p:cNvPr id="350" name="Picture 34"/>
          <p:cNvPicPr/>
          <p:nvPr/>
        </p:nvPicPr>
        <p:blipFill>
          <a:blip r:embed="rId5"/>
          <a:stretch/>
        </p:blipFill>
        <p:spPr>
          <a:xfrm>
            <a:off x="4330800" y="3841200"/>
            <a:ext cx="1002960" cy="1043280"/>
          </a:xfrm>
          <a:prstGeom prst="rect">
            <a:avLst/>
          </a:prstGeom>
          <a:ln>
            <a:noFill/>
          </a:ln>
        </p:spPr>
      </p:pic>
      <p:pic>
        <p:nvPicPr>
          <p:cNvPr id="351" name="Picture 36"/>
          <p:cNvPicPr/>
          <p:nvPr/>
        </p:nvPicPr>
        <p:blipFill>
          <a:blip r:embed="rId6"/>
          <a:stretch/>
        </p:blipFill>
        <p:spPr>
          <a:xfrm>
            <a:off x="5884200" y="3771000"/>
            <a:ext cx="520200" cy="1249920"/>
          </a:xfrm>
          <a:prstGeom prst="rect">
            <a:avLst/>
          </a:prstGeom>
          <a:ln>
            <a:noFill/>
          </a:ln>
        </p:spPr>
      </p:pic>
      <p:pic>
        <p:nvPicPr>
          <p:cNvPr id="352" name="Picture 37"/>
          <p:cNvPicPr/>
          <p:nvPr/>
        </p:nvPicPr>
        <p:blipFill>
          <a:blip r:embed="rId7"/>
          <a:stretch/>
        </p:blipFill>
        <p:spPr>
          <a:xfrm>
            <a:off x="6906960" y="3898440"/>
            <a:ext cx="1949040" cy="986040"/>
          </a:xfrm>
          <a:prstGeom prst="rect">
            <a:avLst/>
          </a:prstGeom>
          <a:ln>
            <a:noFill/>
          </a:ln>
        </p:spPr>
      </p:pic>
      <p:sp>
        <p:nvSpPr>
          <p:cNvPr id="353" name="CustomShape 10"/>
          <p:cNvSpPr/>
          <p:nvPr/>
        </p:nvSpPr>
        <p:spPr>
          <a:xfrm>
            <a:off x="3176280" y="5041800"/>
            <a:ext cx="6444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CPU</a:t>
            </a:r>
            <a:endParaRPr lang="en-US" sz="1800" b="0" strike="noStrike" spc="-1">
              <a:solidFill>
                <a:srgbClr val="000000"/>
              </a:solidFill>
              <a:uFill>
                <a:solidFill>
                  <a:srgbClr val="FFFFFF"/>
                </a:solidFill>
              </a:uFill>
              <a:latin typeface="Arial"/>
            </a:endParaRPr>
          </a:p>
        </p:txBody>
      </p:sp>
      <p:sp>
        <p:nvSpPr>
          <p:cNvPr id="354" name="CustomShape 11"/>
          <p:cNvSpPr/>
          <p:nvPr/>
        </p:nvSpPr>
        <p:spPr>
          <a:xfrm>
            <a:off x="4471920" y="5036760"/>
            <a:ext cx="6613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GPU</a:t>
            </a:r>
            <a:endParaRPr lang="en-US" sz="1800" b="0" strike="noStrike" spc="-1">
              <a:solidFill>
                <a:srgbClr val="000000"/>
              </a:solidFill>
              <a:uFill>
                <a:solidFill>
                  <a:srgbClr val="FFFFFF"/>
                </a:solidFill>
              </a:uFill>
              <a:latin typeface="Arial"/>
            </a:endParaRPr>
          </a:p>
        </p:txBody>
      </p:sp>
      <p:sp>
        <p:nvSpPr>
          <p:cNvPr id="355" name="CustomShape 12"/>
          <p:cNvSpPr/>
          <p:nvPr/>
        </p:nvSpPr>
        <p:spPr>
          <a:xfrm>
            <a:off x="5564160" y="5033880"/>
            <a:ext cx="11883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Movidius</a:t>
            </a:r>
            <a:endParaRPr lang="en-US" sz="1800" b="0" strike="noStrike" spc="-1">
              <a:solidFill>
                <a:srgbClr val="000000"/>
              </a:solidFill>
              <a:uFill>
                <a:solidFill>
                  <a:srgbClr val="FFFFFF"/>
                </a:solidFill>
              </a:uFill>
              <a:latin typeface="Arial"/>
            </a:endParaRPr>
          </a:p>
        </p:txBody>
      </p:sp>
      <p:sp>
        <p:nvSpPr>
          <p:cNvPr id="356" name="CustomShape 13"/>
          <p:cNvSpPr/>
          <p:nvPr/>
        </p:nvSpPr>
        <p:spPr>
          <a:xfrm>
            <a:off x="7506000" y="5041800"/>
            <a:ext cx="781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FPGA</a:t>
            </a:r>
            <a:endParaRPr lang="en-US" sz="1800" b="0" strike="noStrike" spc="-1">
              <a:solidFill>
                <a:srgbClr val="000000"/>
              </a:solidFill>
              <a:uFill>
                <a:solidFill>
                  <a:srgbClr val="FFFFFF"/>
                </a:solidFill>
              </a:uFill>
              <a:latin typeface="Arial"/>
            </a:endParaRPr>
          </a:p>
        </p:txBody>
      </p:sp>
      <p:sp>
        <p:nvSpPr>
          <p:cNvPr id="357" name="CustomShape 14"/>
          <p:cNvSpPr/>
          <p:nvPr/>
        </p:nvSpPr>
        <p:spPr>
          <a:xfrm flipH="1">
            <a:off x="3590640" y="3389760"/>
            <a:ext cx="34560" cy="31356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58" name="CustomShape 15"/>
          <p:cNvSpPr/>
          <p:nvPr/>
        </p:nvSpPr>
        <p:spPr>
          <a:xfrm flipH="1">
            <a:off x="4755240" y="3399120"/>
            <a:ext cx="34560" cy="31356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59" name="CustomShape 16"/>
          <p:cNvSpPr/>
          <p:nvPr/>
        </p:nvSpPr>
        <p:spPr>
          <a:xfrm flipH="1">
            <a:off x="5733360" y="2992320"/>
            <a:ext cx="34920" cy="43920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60" name="CustomShape 17"/>
          <p:cNvSpPr/>
          <p:nvPr/>
        </p:nvSpPr>
        <p:spPr>
          <a:xfrm flipH="1">
            <a:off x="6123240" y="3399120"/>
            <a:ext cx="34560" cy="31356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61" name="CustomShape 18"/>
          <p:cNvSpPr/>
          <p:nvPr/>
        </p:nvSpPr>
        <p:spPr>
          <a:xfrm flipH="1">
            <a:off x="7795080" y="3399120"/>
            <a:ext cx="34560" cy="313560"/>
          </a:xfrm>
          <a:prstGeom prst="rect">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62" name="Line 19"/>
          <p:cNvSpPr/>
          <p:nvPr/>
        </p:nvSpPr>
        <p:spPr>
          <a:xfrm>
            <a:off x="3589200" y="3409920"/>
            <a:ext cx="4240800" cy="360"/>
          </a:xfrm>
          <a:prstGeom prst="line">
            <a:avLst/>
          </a:prstGeom>
          <a:ln w="60480">
            <a:solidFill>
              <a:srgbClr val="5B9BD5"/>
            </a:solidFill>
            <a:miter/>
          </a:ln>
        </p:spPr>
        <p:style>
          <a:lnRef idx="0">
            <a:scrgbClr r="0" g="0" b="0"/>
          </a:lnRef>
          <a:fillRef idx="0">
            <a:scrgbClr r="0" g="0" b="0"/>
          </a:fillRef>
          <a:effectRef idx="0">
            <a:scrgbClr r="0" g="0" b="0"/>
          </a:effectRef>
          <a:fontRef idx="minor"/>
        </p:style>
      </p:sp>
      <p:sp>
        <p:nvSpPr>
          <p:cNvPr id="363" name="CustomShape 20"/>
          <p:cNvSpPr/>
          <p:nvPr/>
        </p:nvSpPr>
        <p:spPr>
          <a:xfrm>
            <a:off x="6798600" y="2500920"/>
            <a:ext cx="235080" cy="141120"/>
          </a:xfrm>
          <a:prstGeom prst="rightArrow">
            <a:avLst>
              <a:gd name="adj1" fmla="val 50000"/>
              <a:gd name="adj2" fmla="val 50000"/>
            </a:avLst>
          </a:prstGeom>
          <a:solidFill>
            <a:srgbClr val="5B9BD5"/>
          </a:solidFill>
          <a:ln w="12600">
            <a:solidFill>
              <a:srgbClr val="43729D"/>
            </a:solidFill>
            <a:miter/>
          </a:ln>
        </p:spPr>
        <p:style>
          <a:lnRef idx="0">
            <a:scrgbClr r="0" g="0" b="0"/>
          </a:lnRef>
          <a:fillRef idx="0">
            <a:scrgbClr r="0" g="0" b="0"/>
          </a:fillRef>
          <a:effectRef idx="0">
            <a:scrgbClr r="0" g="0" b="0"/>
          </a:effectRef>
          <a:fontRef idx="minor"/>
        </p:style>
      </p:sp>
      <p:sp>
        <p:nvSpPr>
          <p:cNvPr id="364" name="CustomShape 21"/>
          <p:cNvSpPr/>
          <p:nvPr/>
        </p:nvSpPr>
        <p:spPr>
          <a:xfrm>
            <a:off x="893880" y="5672520"/>
            <a:ext cx="10314360" cy="820440"/>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FFFF00"/>
                </a:solidFill>
                <a:uFill>
                  <a:solidFill>
                    <a:srgbClr val="FFFFFF"/>
                  </a:solidFill>
                </a:uFill>
                <a:latin typeface="Consolas"/>
              </a:rPr>
              <a:t>$ cd /</a:t>
            </a:r>
            <a:r>
              <a:rPr lang="en-US" sz="1600" b="0" strike="noStrike" spc="-1" dirty="0" smtClean="0">
                <a:solidFill>
                  <a:srgbClr val="FFFF00"/>
                </a:solidFill>
                <a:uFill>
                  <a:solidFill>
                    <a:srgbClr val="FFFFFF"/>
                  </a:solidFill>
                </a:uFill>
                <a:latin typeface="Consolas"/>
              </a:rPr>
              <a:t>opt/intel/</a:t>
            </a:r>
            <a:r>
              <a:rPr lang="en-US" sz="1600" spc="-1" dirty="0" err="1" smtClean="0">
                <a:solidFill>
                  <a:srgbClr val="FFFF00"/>
                </a:solidFill>
                <a:uFill>
                  <a:solidFill>
                    <a:srgbClr val="FFFFFF"/>
                  </a:solidFill>
                </a:uFill>
                <a:latin typeface="Consolas"/>
              </a:rPr>
              <a:t>openvino</a:t>
            </a:r>
            <a:r>
              <a:rPr lang="en-US" sz="1600" b="0" strike="noStrike" spc="-1" dirty="0" smtClean="0">
                <a:solidFill>
                  <a:srgbClr val="FFFF00"/>
                </a:solidFill>
                <a:uFill>
                  <a:solidFill>
                    <a:srgbClr val="FFFFFF"/>
                  </a:solidFill>
                </a:uFill>
                <a:latin typeface="Consolas"/>
              </a:rPr>
              <a:t>/</a:t>
            </a:r>
            <a:r>
              <a:rPr lang="en-US" sz="1600" b="0" strike="noStrike" spc="-1" dirty="0" err="1" smtClean="0">
                <a:solidFill>
                  <a:srgbClr val="FFFF00"/>
                </a:solidFill>
                <a:uFill>
                  <a:solidFill>
                    <a:srgbClr val="FFFFFF"/>
                  </a:solidFill>
                </a:uFill>
                <a:latin typeface="Consolas"/>
              </a:rPr>
              <a:t>deployment_tools</a:t>
            </a:r>
            <a:r>
              <a:rPr lang="en-US" sz="1600" b="0" strike="noStrike" spc="-1" dirty="0" smtClean="0">
                <a:solidFill>
                  <a:srgbClr val="FFFF00"/>
                </a:solidFill>
                <a:uFill>
                  <a:solidFill>
                    <a:srgbClr val="FFFFFF"/>
                  </a:solidFill>
                </a:uFill>
                <a:latin typeface="Consolas"/>
              </a:rPr>
              <a:t>/</a:t>
            </a:r>
            <a:r>
              <a:rPr lang="en-US" sz="1600" b="0" strike="noStrike" spc="-1" dirty="0" err="1" smtClean="0">
                <a:solidFill>
                  <a:srgbClr val="FFFF00"/>
                </a:solidFill>
                <a:uFill>
                  <a:solidFill>
                    <a:srgbClr val="FFFFFF"/>
                  </a:solidFill>
                </a:uFill>
                <a:latin typeface="Consolas"/>
              </a:rPr>
              <a:t>inference_engine</a:t>
            </a:r>
            <a:r>
              <a:rPr lang="en-US" sz="1600" b="0" strike="noStrike" spc="-1" dirty="0" smtClean="0">
                <a:solidFill>
                  <a:srgbClr val="FFFF00"/>
                </a:solidFill>
                <a:uFill>
                  <a:solidFill>
                    <a:srgbClr val="FFFFFF"/>
                  </a:solidFill>
                </a:uFill>
                <a:latin typeface="Consolas"/>
              </a:rPr>
              <a:t>/lib</a:t>
            </a:r>
            <a:r>
              <a:rPr lang="en-US" sz="1600" b="0" strike="noStrike" spc="-1" dirty="0">
                <a:solidFill>
                  <a:srgbClr val="FFFF00"/>
                </a:solidFill>
                <a:uFill>
                  <a:solidFill>
                    <a:srgbClr val="FFFFFF"/>
                  </a:solidFill>
                </a:uFill>
                <a:latin typeface="Consolas"/>
              </a:rPr>
              <a:t>/</a:t>
            </a:r>
            <a:endParaRPr lang="en-US" sz="18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FFFF00"/>
                </a:solidFill>
                <a:uFill>
                  <a:solidFill>
                    <a:srgbClr val="FFFFFF"/>
                  </a:solidFill>
                </a:uFill>
                <a:latin typeface="Consolas"/>
              </a:rPr>
              <a:t>ubuntu_16.04/intel64</a:t>
            </a:r>
            <a:endParaRPr lang="en-US" sz="18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FFFF00"/>
                </a:solidFill>
                <a:uFill>
                  <a:solidFill>
                    <a:srgbClr val="FFFFFF"/>
                  </a:solidFill>
                </a:uFill>
                <a:latin typeface="Consolas"/>
              </a:rPr>
              <a:t>$ ls *.so</a:t>
            </a:r>
            <a:endParaRPr lang="en-US" sz="1800" b="0" strike="noStrike" spc="-1" dirty="0">
              <a:solidFill>
                <a:srgbClr val="000000"/>
              </a:solidFill>
              <a:uFill>
                <a:solidFill>
                  <a:srgbClr val="FFFFFF"/>
                </a:solidFill>
              </a:uFill>
              <a:latin typeface="Arial"/>
            </a:endParaRPr>
          </a:p>
        </p:txBody>
      </p:sp>
      <p:sp>
        <p:nvSpPr>
          <p:cNvPr id="365" name="CustomShape 22"/>
          <p:cNvSpPr/>
          <p:nvPr/>
        </p:nvSpPr>
        <p:spPr>
          <a:xfrm>
            <a:off x="405216" y="586224"/>
            <a:ext cx="3407832" cy="410976"/>
          </a:xfrm>
          <a:prstGeom prst="rect">
            <a:avLst/>
          </a:prstGeom>
          <a:solidFill>
            <a:schemeClr val="tx2">
              <a:lumMod val="60000"/>
              <a:lumOff val="40000"/>
            </a:schemeClr>
          </a:soli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0" strike="noStrike" spc="-1" dirty="0" smtClean="0">
                <a:solidFill>
                  <a:srgbClr val="000000"/>
                </a:solidFill>
                <a:uFill>
                  <a:solidFill>
                    <a:srgbClr val="FFFFFF"/>
                  </a:solidFill>
                </a:uFill>
                <a:latin typeface="Calibri"/>
              </a:rPr>
              <a:t> </a:t>
            </a:r>
            <a:r>
              <a:rPr lang="en-US" b="0" strike="noStrike" spc="-1" dirty="0" err="1">
                <a:solidFill>
                  <a:srgbClr val="000000"/>
                </a:solidFill>
                <a:uFill>
                  <a:solidFill>
                    <a:srgbClr val="FFFFFF"/>
                  </a:solidFill>
                </a:uFill>
                <a:latin typeface="Calibri"/>
              </a:rPr>
              <a:t>사용할</a:t>
            </a:r>
            <a:r>
              <a:rPr lang="en-US" b="0" strike="noStrike" spc="-1" dirty="0">
                <a:solidFill>
                  <a:srgbClr val="000000"/>
                </a:solidFill>
                <a:uFill>
                  <a:solidFill>
                    <a:srgbClr val="FFFFFF"/>
                  </a:solidFill>
                </a:uFill>
                <a:latin typeface="Calibri"/>
              </a:rPr>
              <a:t> HW </a:t>
            </a:r>
            <a:r>
              <a:rPr lang="en-US" b="0" strike="noStrike" spc="-1" dirty="0" err="1">
                <a:solidFill>
                  <a:srgbClr val="000000"/>
                </a:solidFill>
                <a:uFill>
                  <a:solidFill>
                    <a:srgbClr val="FFFFFF"/>
                  </a:solidFill>
                </a:uFill>
                <a:latin typeface="Calibri"/>
              </a:rPr>
              <a:t>선택</a:t>
            </a:r>
            <a:r>
              <a:rPr lang="en-US" b="0" strike="noStrike" spc="-1" dirty="0">
                <a:solidFill>
                  <a:srgbClr val="000000"/>
                </a:solidFill>
                <a:uFill>
                  <a:solidFill>
                    <a:srgbClr val="FFFFFF"/>
                  </a:solidFill>
                </a:uFill>
                <a:latin typeface="Calibri"/>
              </a:rPr>
              <a:t>/ Lib </a:t>
            </a:r>
            <a:r>
              <a:rPr lang="en-US" b="0" strike="noStrike" spc="-1" dirty="0" err="1">
                <a:solidFill>
                  <a:srgbClr val="000000"/>
                </a:solidFill>
                <a:uFill>
                  <a:solidFill>
                    <a:srgbClr val="FFFFFF"/>
                  </a:solidFill>
                </a:uFill>
                <a:latin typeface="Calibri"/>
              </a:rPr>
              <a:t>위치</a:t>
            </a:r>
            <a:r>
              <a:rPr lang="en-US" b="0" strike="noStrike" spc="-1" dirty="0">
                <a:solidFill>
                  <a:srgbClr val="000000"/>
                </a:solidFill>
                <a:uFill>
                  <a:solidFill>
                    <a:srgbClr val="FFFFFF"/>
                  </a:solidFill>
                </a:uFill>
                <a:latin typeface="Calibri"/>
              </a:rPr>
              <a:t> </a:t>
            </a:r>
            <a:r>
              <a:rPr lang="en-US" b="0" strike="noStrike" spc="-1" dirty="0" err="1">
                <a:solidFill>
                  <a:srgbClr val="000000"/>
                </a:solidFill>
                <a:uFill>
                  <a:solidFill>
                    <a:srgbClr val="FFFFFF"/>
                  </a:solidFill>
                </a:uFill>
                <a:latin typeface="Calibri"/>
              </a:rPr>
              <a:t>확인</a:t>
            </a:r>
            <a:endParaRPr lang="en-US" sz="1600" b="0" strike="noStrike" spc="-1" dirty="0">
              <a:solidFill>
                <a:srgbClr val="000000"/>
              </a:solidFill>
              <a:uFill>
                <a:solidFill>
                  <a:srgbClr val="FFFFFF"/>
                </a:solidFill>
              </a:uFill>
              <a:latin typeface="Arial"/>
            </a:endParaRPr>
          </a:p>
        </p:txBody>
      </p:sp>
      <p:sp>
        <p:nvSpPr>
          <p:cNvPr id="366" name="CustomShape 23"/>
          <p:cNvSpPr/>
          <p:nvPr/>
        </p:nvSpPr>
        <p:spPr>
          <a:xfrm>
            <a:off x="0" y="-1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OpenVINO의 Deep Learning Toolkit을 사용하여 S/W 구현하기</a:t>
            </a:r>
            <a:endParaRPr lang="en-US" sz="1800" b="0" strike="noStrike" spc="-1">
              <a:solidFill>
                <a:srgbClr val="000000"/>
              </a:solidFill>
              <a:uFill>
                <a:solidFill>
                  <a:srgbClr val="FFFFFF"/>
                </a:solidFill>
              </a:uFill>
              <a:latin typeface="Arial"/>
            </a:endParaRPr>
          </a:p>
        </p:txBody>
      </p:sp>
      <p:sp>
        <p:nvSpPr>
          <p:cNvPr id="367" name="CustomShape 24"/>
          <p:cNvSpPr/>
          <p:nvPr/>
        </p:nvSpPr>
        <p:spPr>
          <a:xfrm>
            <a:off x="2311560" y="3211920"/>
            <a:ext cx="7144560" cy="2331720"/>
          </a:xfrm>
          <a:prstGeom prst="roundRect">
            <a:avLst>
              <a:gd name="adj" fmla="val 16667"/>
            </a:avLst>
          </a:prstGeom>
          <a:noFill/>
          <a:ln w="12600">
            <a:solidFill>
              <a:srgbClr val="FF0000"/>
            </a:solidFill>
            <a:miter/>
          </a:ln>
        </p:spPr>
        <p:style>
          <a:lnRef idx="0">
            <a:scrgbClr r="0" g="0" b="0"/>
          </a:lnRef>
          <a:fillRef idx="0">
            <a:scrgbClr r="0" g="0" b="0"/>
          </a:fillRef>
          <a:effectRef idx="0">
            <a:scrgbClr r="0" g="0" b="0"/>
          </a:effectRef>
          <a:fontRef idx="minor"/>
        </p:style>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372" name="CustomShape 5"/>
          <p:cNvSpPr/>
          <p:nvPr/>
        </p:nvSpPr>
        <p:spPr>
          <a:xfrm>
            <a:off x="3728160" y="2272684"/>
            <a:ext cx="47354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err="1">
                <a:solidFill>
                  <a:srgbClr val="000000"/>
                </a:solidFill>
                <a:uFill>
                  <a:solidFill>
                    <a:srgbClr val="FFFFFF"/>
                  </a:solidFill>
                </a:uFill>
                <a:latin typeface="Calibri"/>
              </a:rPr>
              <a:t>CPU를</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사용하여</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Inference를</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수행한다</a:t>
            </a:r>
            <a:r>
              <a:rPr lang="en-US" sz="20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
        <p:nvSpPr>
          <p:cNvPr id="373" name="CustomShape 6"/>
          <p:cNvSpPr/>
          <p:nvPr/>
        </p:nvSpPr>
        <p:spPr>
          <a:xfrm rot="16200000" flipH="1" flipV="1">
            <a:off x="3181637" y="2261682"/>
            <a:ext cx="413209" cy="652130"/>
          </a:xfrm>
          <a:prstGeom prst="curvedConnector3">
            <a:avLst>
              <a:gd name="adj1" fmla="val 50000"/>
            </a:avLst>
          </a:prstGeom>
          <a:noFill/>
          <a:ln w="19080">
            <a:solidFill>
              <a:srgbClr val="FFC0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378" name="CustomShape 11"/>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13" name="Rectangle 12"/>
          <p:cNvSpPr/>
          <p:nvPr/>
        </p:nvSpPr>
        <p:spPr>
          <a:xfrm>
            <a:off x="387984" y="606822"/>
            <a:ext cx="4148392" cy="43823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smtClean="0">
                <a:solidFill>
                  <a:prstClr val="black"/>
                </a:solidFill>
              </a:rPr>
              <a:t>1.  </a:t>
            </a:r>
            <a:r>
              <a:rPr lang="ko-KR" altLang="en-US" dirty="0" smtClean="0">
                <a:solidFill>
                  <a:prstClr val="black"/>
                </a:solidFill>
              </a:rPr>
              <a:t>선택한 </a:t>
            </a:r>
            <a:r>
              <a:rPr lang="en-US" altLang="ko-KR" dirty="0">
                <a:solidFill>
                  <a:prstClr val="black"/>
                </a:solidFill>
              </a:rPr>
              <a:t>Device</a:t>
            </a:r>
            <a:r>
              <a:rPr lang="ko-KR" altLang="en-US" dirty="0">
                <a:solidFill>
                  <a:prstClr val="black"/>
                </a:solidFill>
              </a:rPr>
              <a:t>의 </a:t>
            </a:r>
            <a:r>
              <a:rPr lang="en-US" dirty="0">
                <a:solidFill>
                  <a:prstClr val="black"/>
                </a:solidFill>
              </a:rPr>
              <a:t>Plugin </a:t>
            </a:r>
            <a:r>
              <a:rPr lang="ko-KR" altLang="en-US" dirty="0">
                <a:solidFill>
                  <a:prstClr val="black"/>
                </a:solidFill>
              </a:rPr>
              <a:t>가져오기</a:t>
            </a:r>
            <a:endParaRPr lang="en-US" dirty="0">
              <a:solidFill>
                <a:prstClr val="black"/>
              </a:solidFill>
            </a:endParaRPr>
          </a:p>
        </p:txBody>
      </p:sp>
      <p:sp>
        <p:nvSpPr>
          <p:cNvPr id="14" name="TextBox 13">
            <a:extLst>
              <a:ext uri="{FF2B5EF4-FFF2-40B4-BE49-F238E27FC236}">
                <a16:creationId xmlns:a16="http://schemas.microsoft.com/office/drawing/2014/main" xmlns="" id="{09B5FEE9-493C-9542-8358-9E768DA93EB6}"/>
              </a:ext>
            </a:extLst>
          </p:cNvPr>
          <p:cNvSpPr txBox="1"/>
          <p:nvPr/>
        </p:nvSpPr>
        <p:spPr>
          <a:xfrm>
            <a:off x="488351" y="1304345"/>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추론 엔진 가져오기</a:t>
            </a:r>
            <a:endParaRPr lang="en-US" dirty="0">
              <a:solidFill>
                <a:prstClr val="black"/>
              </a:solidFill>
              <a:latin typeface="맑은 고딕" panose="020F0502020204030204"/>
            </a:endParaRPr>
          </a:p>
        </p:txBody>
      </p:sp>
      <p:sp>
        <p:nvSpPr>
          <p:cNvPr id="15" name="TextBox 14">
            <a:extLst>
              <a:ext uri="{FF2B5EF4-FFF2-40B4-BE49-F238E27FC236}">
                <a16:creationId xmlns:a16="http://schemas.microsoft.com/office/drawing/2014/main" xmlns="" id="{90786441-CC27-FC42-958D-A6946311CAA1}"/>
              </a:ext>
            </a:extLst>
          </p:cNvPr>
          <p:cNvSpPr txBox="1"/>
          <p:nvPr/>
        </p:nvSpPr>
        <p:spPr>
          <a:xfrm>
            <a:off x="543432" y="1714103"/>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from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openvino.inference_engine</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import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IENetwork</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IEPlugin</a:t>
            </a:r>
            <a:endPar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6" name="TextBox 15">
            <a:extLst>
              <a:ext uri="{FF2B5EF4-FFF2-40B4-BE49-F238E27FC236}">
                <a16:creationId xmlns:a16="http://schemas.microsoft.com/office/drawing/2014/main" xmlns="" id="{CB3ADD3C-990D-D64A-97B0-2AD77CC7221F}"/>
              </a:ext>
            </a:extLst>
          </p:cNvPr>
          <p:cNvSpPr txBox="1"/>
          <p:nvPr/>
        </p:nvSpPr>
        <p:spPr>
          <a:xfrm>
            <a:off x="488350" y="2533092"/>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플러그인 로딩</a:t>
            </a:r>
            <a:endParaRPr lang="en-US" dirty="0">
              <a:solidFill>
                <a:prstClr val="black"/>
              </a:solidFill>
              <a:latin typeface="맑은 고딕" panose="020F0502020204030204"/>
            </a:endParaRPr>
          </a:p>
        </p:txBody>
      </p:sp>
      <p:sp>
        <p:nvSpPr>
          <p:cNvPr id="17" name="TextBox 16">
            <a:extLst>
              <a:ext uri="{FF2B5EF4-FFF2-40B4-BE49-F238E27FC236}">
                <a16:creationId xmlns:a16="http://schemas.microsoft.com/office/drawing/2014/main" xmlns="" id="{4F880D92-F277-774E-8470-3B29F316271D}"/>
              </a:ext>
            </a:extLst>
          </p:cNvPr>
          <p:cNvSpPr txBox="1"/>
          <p:nvPr/>
        </p:nvSpPr>
        <p:spPr>
          <a:xfrm>
            <a:off x="543432" y="2902424"/>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plugin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IEPlugin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("CPU", "/opt/intel/openvino_2019.1.</a:t>
            </a:r>
            <a:r>
              <a:rPr kumimoji="0" lang="en-US"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133</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deployment_tools</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inference_engine</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/lib/ubuntu_16.04/intel64")</a:t>
            </a:r>
          </a:p>
        </p:txBody>
      </p:sp>
      <p:pic>
        <p:nvPicPr>
          <p:cNvPr id="18" name="그림 1">
            <a:extLst>
              <a:ext uri="{FF2B5EF4-FFF2-40B4-BE49-F238E27FC236}">
                <a16:creationId xmlns:a16="http://schemas.microsoft.com/office/drawing/2014/main" xmlns="" id="{F9E7C812-EF49-6741-89FC-3A09B47A1105}"/>
              </a:ext>
            </a:extLst>
          </p:cNvPr>
          <p:cNvPicPr>
            <a:picLocks noChangeAspect="1"/>
          </p:cNvPicPr>
          <p:nvPr/>
        </p:nvPicPr>
        <p:blipFill>
          <a:blip r:embed="rId4"/>
          <a:stretch>
            <a:fillRect/>
          </a:stretch>
        </p:blipFill>
        <p:spPr>
          <a:xfrm>
            <a:off x="5219159" y="3656828"/>
            <a:ext cx="5941041" cy="29885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378" name="CustomShape 11"/>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11" name="TextBox 10">
            <a:extLst>
              <a:ext uri="{FF2B5EF4-FFF2-40B4-BE49-F238E27FC236}">
                <a16:creationId xmlns:a16="http://schemas.microsoft.com/office/drawing/2014/main" xmlns="" id="{0728C15C-FAF4-F146-9197-4248E2B5F55A}"/>
              </a:ext>
            </a:extLst>
          </p:cNvPr>
          <p:cNvSpPr txBox="1"/>
          <p:nvPr/>
        </p:nvSpPr>
        <p:spPr>
          <a:xfrm>
            <a:off x="601590" y="1891744"/>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plugin.add_cpu_extension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("/opt/intel/</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openvino</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deployment_tools</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inference_engine</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/lib/intel64/libcpu_extension_sse4.so")</a:t>
            </a:r>
          </a:p>
        </p:txBody>
      </p:sp>
      <p:sp>
        <p:nvSpPr>
          <p:cNvPr id="12" name="TextBox 11">
            <a:extLst>
              <a:ext uri="{FF2B5EF4-FFF2-40B4-BE49-F238E27FC236}">
                <a16:creationId xmlns:a16="http://schemas.microsoft.com/office/drawing/2014/main" xmlns="" id="{C079C1FB-6F4D-C545-B289-995030DD7417}"/>
              </a:ext>
            </a:extLst>
          </p:cNvPr>
          <p:cNvSpPr txBox="1"/>
          <p:nvPr/>
        </p:nvSpPr>
        <p:spPr>
          <a:xfrm>
            <a:off x="601590" y="1455851"/>
            <a:ext cx="3695307" cy="369332"/>
          </a:xfrm>
          <a:prstGeom prst="rect">
            <a:avLst/>
          </a:prstGeom>
          <a:noFill/>
        </p:spPr>
        <p:txBody>
          <a:bodyPr wrap="none" rtlCol="0">
            <a:spAutoFit/>
          </a:bodyPr>
          <a:lstStyle/>
          <a:p>
            <a:r>
              <a:rPr kumimoji="1" lang="ko-KR" altLang="en-US" dirty="0" err="1">
                <a:solidFill>
                  <a:prstClr val="black"/>
                </a:solidFill>
                <a:latin typeface="맑은 고딕" panose="020F0502020204030204"/>
                <a:ea typeface="맑은 고딕" panose="020B0503020000020004" pitchFamily="50" charset="-127"/>
              </a:rPr>
              <a:t>플러그인에</a:t>
            </a:r>
            <a:r>
              <a:rPr kumimoji="1" lang="ko-KR" altLang="en-US" dirty="0">
                <a:solidFill>
                  <a:prstClr val="black"/>
                </a:solidFill>
                <a:latin typeface="맑은 고딕" panose="020F0502020204030204"/>
                <a:ea typeface="맑은 고딕" panose="020B0503020000020004" pitchFamily="50" charset="-127"/>
              </a:rPr>
              <a:t> </a:t>
            </a:r>
            <a:r>
              <a:rPr kumimoji="1" lang="en-US" altLang="ko-KR" dirty="0">
                <a:solidFill>
                  <a:prstClr val="black"/>
                </a:solidFill>
                <a:latin typeface="맑은 고딕" panose="020F0502020204030204"/>
                <a:ea typeface="맑은 고딕" panose="020B0503020000020004" pitchFamily="50" charset="-127"/>
              </a:rPr>
              <a:t>extension library </a:t>
            </a:r>
            <a:r>
              <a:rPr kumimoji="1" lang="ko-KR" altLang="en-US" dirty="0">
                <a:solidFill>
                  <a:prstClr val="black"/>
                </a:solidFill>
                <a:latin typeface="맑은 고딕" panose="020F0502020204030204"/>
                <a:ea typeface="맑은 고딕" panose="020B0503020000020004" pitchFamily="50" charset="-127"/>
              </a:rPr>
              <a:t>로드</a:t>
            </a:r>
          </a:p>
        </p:txBody>
      </p:sp>
      <p:sp>
        <p:nvSpPr>
          <p:cNvPr id="19" name="TextBox 18">
            <a:extLst>
              <a:ext uri="{FF2B5EF4-FFF2-40B4-BE49-F238E27FC236}">
                <a16:creationId xmlns:a16="http://schemas.microsoft.com/office/drawing/2014/main" xmlns="" id="{09B5FEE9-493C-9542-8358-9E768DA93EB6}"/>
              </a:ext>
            </a:extLst>
          </p:cNvPr>
          <p:cNvSpPr txBox="1"/>
          <p:nvPr/>
        </p:nvSpPr>
        <p:spPr>
          <a:xfrm>
            <a:off x="601592" y="2905328"/>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모델 로딩</a:t>
            </a:r>
            <a:endParaRPr lang="en-US" dirty="0">
              <a:solidFill>
                <a:prstClr val="black"/>
              </a:solidFill>
              <a:latin typeface="맑은 고딕" panose="020F0502020204030204"/>
            </a:endParaRPr>
          </a:p>
        </p:txBody>
      </p:sp>
      <p:sp>
        <p:nvSpPr>
          <p:cNvPr id="20" name="TextBox 19">
            <a:extLst>
              <a:ext uri="{FF2B5EF4-FFF2-40B4-BE49-F238E27FC236}">
                <a16:creationId xmlns:a16="http://schemas.microsoft.com/office/drawing/2014/main" xmlns="" id="{90786441-CC27-FC42-958D-A6946311CAA1}"/>
              </a:ext>
            </a:extLst>
          </p:cNvPr>
          <p:cNvSpPr txBox="1"/>
          <p:nvPr/>
        </p:nvSpPr>
        <p:spPr>
          <a:xfrm>
            <a:off x="601591" y="3309363"/>
            <a:ext cx="10852485" cy="92333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model_xml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"/home/intel/</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my_model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/FP32/</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mobilenet-ssd.xml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model_bin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"/home/intel/</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my_model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/FP32/</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mobilenet-ssd.bin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print("Loading network files:\n\t{}\n\t{}".format(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model_xml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model_bin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p>
        </p:txBody>
      </p:sp>
      <p:sp>
        <p:nvSpPr>
          <p:cNvPr id="21" name="TextBox 20">
            <a:extLst>
              <a:ext uri="{FF2B5EF4-FFF2-40B4-BE49-F238E27FC236}">
                <a16:creationId xmlns:a16="http://schemas.microsoft.com/office/drawing/2014/main" xmlns="" id="{CB3ADD3C-990D-D64A-97B0-2AD77CC7221F}"/>
              </a:ext>
            </a:extLst>
          </p:cNvPr>
          <p:cNvSpPr txBox="1"/>
          <p:nvPr/>
        </p:nvSpPr>
        <p:spPr>
          <a:xfrm>
            <a:off x="601591" y="4414257"/>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네트워크 정보 로딩</a:t>
            </a:r>
            <a:endParaRPr lang="en-US" dirty="0">
              <a:solidFill>
                <a:prstClr val="black"/>
              </a:solidFill>
              <a:latin typeface="맑은 고딕" panose="020F0502020204030204"/>
            </a:endParaRPr>
          </a:p>
        </p:txBody>
      </p:sp>
      <p:sp>
        <p:nvSpPr>
          <p:cNvPr id="22" name="TextBox 21">
            <a:extLst>
              <a:ext uri="{FF2B5EF4-FFF2-40B4-BE49-F238E27FC236}">
                <a16:creationId xmlns:a16="http://schemas.microsoft.com/office/drawing/2014/main" xmlns="" id="{4F880D92-F277-774E-8470-3B29F316271D}"/>
              </a:ext>
            </a:extLst>
          </p:cNvPr>
          <p:cNvSpPr txBox="1"/>
          <p:nvPr/>
        </p:nvSpPr>
        <p:spPr>
          <a:xfrm>
            <a:off x="601590" y="4818292"/>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net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IENetwork</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(model=</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model_xml</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weights=</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model_bin</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p>
        </p:txBody>
      </p:sp>
      <p:sp>
        <p:nvSpPr>
          <p:cNvPr id="23" name="Rectangle 22"/>
          <p:cNvSpPr/>
          <p:nvPr/>
        </p:nvSpPr>
        <p:spPr>
          <a:xfrm>
            <a:off x="420624" y="614231"/>
            <a:ext cx="2496312" cy="34990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smtClean="0">
                <a:solidFill>
                  <a:prstClr val="black"/>
                </a:solidFill>
              </a:rPr>
              <a:t>2.  IR</a:t>
            </a:r>
            <a:r>
              <a:rPr lang="ko-KR" altLang="en-US" dirty="0" smtClean="0">
                <a:solidFill>
                  <a:prstClr val="black"/>
                </a:solidFill>
              </a:rPr>
              <a:t> </a:t>
            </a:r>
            <a:r>
              <a:rPr lang="ko-KR" altLang="en-US" dirty="0">
                <a:solidFill>
                  <a:prstClr val="black"/>
                </a:solidFill>
              </a:rPr>
              <a:t>읽어들이기</a:t>
            </a:r>
            <a:endParaRPr lang="en-US" dirty="0">
              <a:solidFill>
                <a:prstClr val="black"/>
              </a:solidFill>
            </a:endParaRPr>
          </a:p>
        </p:txBody>
      </p:sp>
    </p:spTree>
    <p:extLst>
      <p:ext uri="{BB962C8B-B14F-4D97-AF65-F5344CB8AC3E}">
        <p14:creationId xmlns:p14="http://schemas.microsoft.com/office/powerpoint/2010/main" val="348155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10" name="CustomShape 25"/>
          <p:cNvSpPr/>
          <p:nvPr/>
        </p:nvSpPr>
        <p:spPr>
          <a:xfrm>
            <a:off x="2523567" y="1251501"/>
            <a:ext cx="3237120" cy="364680"/>
          </a:xfrm>
          <a:prstGeom prst="rect">
            <a:avLst/>
          </a:prstGeom>
          <a:solidFill>
            <a:srgbClr val="F8CBAD"/>
          </a:solidFill>
          <a:ln w="12600">
            <a:solidFill>
              <a:srgbClr val="325490"/>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472C4"/>
                </a:solidFill>
                <a:uFill>
                  <a:solidFill>
                    <a:srgbClr val="FFFFFF"/>
                  </a:solidFill>
                </a:uFill>
                <a:latin typeface="Calibri"/>
              </a:rPr>
              <a:t>만약,입력 data가 8장이라면</a:t>
            </a:r>
            <a:endParaRPr lang="en-US" sz="1800" b="0" strike="noStrike" spc="-1">
              <a:solidFill>
                <a:srgbClr val="000000"/>
              </a:solidFill>
              <a:uFill>
                <a:solidFill>
                  <a:srgbClr val="FFFFFF"/>
                </a:solidFill>
              </a:uFill>
              <a:latin typeface="Arial"/>
            </a:endParaRPr>
          </a:p>
        </p:txBody>
      </p:sp>
      <p:sp>
        <p:nvSpPr>
          <p:cNvPr id="411" name="CustomShape 26"/>
          <p:cNvSpPr/>
          <p:nvPr/>
        </p:nvSpPr>
        <p:spPr>
          <a:xfrm>
            <a:off x="10156504" y="2006903"/>
            <a:ext cx="906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uFill>
                  <a:solidFill>
                    <a:srgbClr val="FFFFFF"/>
                  </a:solidFill>
                </a:uFill>
                <a:latin typeface="Calibri"/>
              </a:rPr>
              <a:t>총 8번</a:t>
            </a:r>
            <a:endParaRPr lang="en-US" sz="1800" b="0" strike="noStrike" spc="-1" dirty="0">
              <a:solidFill>
                <a:srgbClr val="000000"/>
              </a:solidFill>
              <a:uFill>
                <a:solidFill>
                  <a:srgbClr val="FFFFFF"/>
                </a:solidFill>
              </a:uFill>
              <a:latin typeface="Arial"/>
            </a:endParaRPr>
          </a:p>
        </p:txBody>
      </p:sp>
      <p:sp>
        <p:nvSpPr>
          <p:cNvPr id="412" name="CustomShape 27"/>
          <p:cNvSpPr/>
          <p:nvPr/>
        </p:nvSpPr>
        <p:spPr>
          <a:xfrm>
            <a:off x="10156504" y="3129023"/>
            <a:ext cx="906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총 2번</a:t>
            </a:r>
            <a:endParaRPr lang="en-US" sz="1800" b="0" strike="noStrike" spc="-1">
              <a:solidFill>
                <a:srgbClr val="000000"/>
              </a:solidFill>
              <a:uFill>
                <a:solidFill>
                  <a:srgbClr val="FFFFFF"/>
                </a:solidFill>
              </a:uFill>
              <a:latin typeface="Arial"/>
            </a:endParaRPr>
          </a:p>
        </p:txBody>
      </p:sp>
      <p:sp>
        <p:nvSpPr>
          <p:cNvPr id="414" name="CustomShape 29"/>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58" name="Rectangle 57"/>
          <p:cNvSpPr/>
          <p:nvPr/>
        </p:nvSpPr>
        <p:spPr>
          <a:xfrm>
            <a:off x="6721060" y="1659862"/>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59" name="Oval 58"/>
          <p:cNvSpPr/>
          <p:nvPr/>
        </p:nvSpPr>
        <p:spPr>
          <a:xfrm>
            <a:off x="8419247" y="1806893"/>
            <a:ext cx="1609860" cy="75776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맑은 고딕" panose="020F0502020204030204"/>
                <a:ea typeface="+mn-ea"/>
                <a:cs typeface="+mn-cs"/>
              </a:rPr>
              <a:t>Inference Engine</a:t>
            </a:r>
          </a:p>
        </p:txBody>
      </p:sp>
      <p:sp>
        <p:nvSpPr>
          <p:cNvPr id="60" name="Right Arrow 59"/>
          <p:cNvSpPr/>
          <p:nvPr/>
        </p:nvSpPr>
        <p:spPr>
          <a:xfrm>
            <a:off x="7845774" y="2015642"/>
            <a:ext cx="446076" cy="355941"/>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1" name="Rectangle 60"/>
          <p:cNvSpPr/>
          <p:nvPr/>
        </p:nvSpPr>
        <p:spPr>
          <a:xfrm>
            <a:off x="6721060" y="278978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2" name="Rectangle 61"/>
          <p:cNvSpPr/>
          <p:nvPr/>
        </p:nvSpPr>
        <p:spPr>
          <a:xfrm>
            <a:off x="6515735" y="2782581"/>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3" name="Rectangle 62"/>
          <p:cNvSpPr/>
          <p:nvPr/>
        </p:nvSpPr>
        <p:spPr>
          <a:xfrm>
            <a:off x="6294852" y="278978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4" name="Rectangle 63"/>
          <p:cNvSpPr/>
          <p:nvPr/>
        </p:nvSpPr>
        <p:spPr>
          <a:xfrm>
            <a:off x="6077499" y="278978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5" name="Rectangle 64"/>
          <p:cNvSpPr/>
          <p:nvPr/>
        </p:nvSpPr>
        <p:spPr>
          <a:xfrm>
            <a:off x="5421557" y="277439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6" name="Rectangle 65"/>
          <p:cNvSpPr/>
          <p:nvPr/>
        </p:nvSpPr>
        <p:spPr>
          <a:xfrm>
            <a:off x="5218701" y="277439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7" name="Rectangle 66"/>
          <p:cNvSpPr/>
          <p:nvPr/>
        </p:nvSpPr>
        <p:spPr>
          <a:xfrm>
            <a:off x="5031704" y="2781272"/>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8" name="Rectangle 67"/>
          <p:cNvSpPr/>
          <p:nvPr/>
        </p:nvSpPr>
        <p:spPr>
          <a:xfrm>
            <a:off x="4828848" y="2774393"/>
            <a:ext cx="965200" cy="904798"/>
          </a:xfrm>
          <a:prstGeom prst="rect">
            <a:avLst/>
          </a:prstGeom>
          <a:solidFill>
            <a:srgbClr val="4472C4"/>
          </a:solidFill>
          <a:ln w="12700" cap="flat" cmpd="sng" algn="ctr">
            <a:solidFill>
              <a:srgbClr val="4472C4">
                <a:shade val="50000"/>
              </a:srgbClr>
            </a:solidFill>
            <a:prstDash val="solid"/>
            <a:miter lim="800000"/>
          </a:ln>
          <a:effectLst/>
          <a:scene3d>
            <a:camera prst="isometricLeftDown"/>
            <a:lightRig rig="threePt" dir="t"/>
          </a:scene3d>
          <a:sp3d prstMaterial="matte">
            <a:bevel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69" name="Oval 68"/>
          <p:cNvSpPr/>
          <p:nvPr/>
        </p:nvSpPr>
        <p:spPr>
          <a:xfrm>
            <a:off x="8419247" y="2936814"/>
            <a:ext cx="1685505" cy="75776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맑은 고딕" panose="020F0502020204030204"/>
                <a:ea typeface="+mn-ea"/>
                <a:cs typeface="+mn-cs"/>
              </a:rPr>
              <a:t>Inference Engine</a:t>
            </a:r>
          </a:p>
        </p:txBody>
      </p:sp>
      <p:sp>
        <p:nvSpPr>
          <p:cNvPr id="70" name="Right Arrow 69"/>
          <p:cNvSpPr/>
          <p:nvPr/>
        </p:nvSpPr>
        <p:spPr>
          <a:xfrm>
            <a:off x="7845774" y="3145563"/>
            <a:ext cx="446076" cy="355941"/>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맑은 고딕" panose="020F0502020204030204"/>
              <a:ea typeface="+mn-ea"/>
              <a:cs typeface="+mn-cs"/>
            </a:endParaRPr>
          </a:p>
        </p:txBody>
      </p:sp>
      <p:sp>
        <p:nvSpPr>
          <p:cNvPr id="71" name="TextBox 70"/>
          <p:cNvSpPr txBox="1"/>
          <p:nvPr/>
        </p:nvSpPr>
        <p:spPr>
          <a:xfrm>
            <a:off x="2523567" y="1963485"/>
            <a:ext cx="2319353" cy="369332"/>
          </a:xfrm>
          <a:prstGeom prst="rect">
            <a:avLst/>
          </a:prstGeom>
          <a:noFill/>
        </p:spPr>
        <p:txBody>
          <a:bodyPr wrap="none" rtlCol="0">
            <a:spAutoFit/>
          </a:bodyPr>
          <a:lstStyle/>
          <a:p>
            <a:r>
              <a:rPr lang="en-US" dirty="0">
                <a:solidFill>
                  <a:prstClr val="black"/>
                </a:solidFill>
                <a:latin typeface="맑은 고딕" panose="020F0502020204030204"/>
              </a:rPr>
              <a:t>Batch Size = 1 </a:t>
            </a:r>
            <a:r>
              <a:rPr lang="ko-KR" altLang="en-US" dirty="0">
                <a:solidFill>
                  <a:prstClr val="black"/>
                </a:solidFill>
                <a:latin typeface="맑은 고딕" panose="020F0502020204030204"/>
                <a:ea typeface="맑은 고딕" panose="020B0503020000020004" pitchFamily="50" charset="-127"/>
              </a:rPr>
              <a:t>인 경우</a:t>
            </a:r>
            <a:r>
              <a:rPr lang="en-US" altLang="ko-KR" dirty="0">
                <a:solidFill>
                  <a:prstClr val="black"/>
                </a:solidFill>
                <a:latin typeface="맑은 고딕" panose="020F0502020204030204"/>
                <a:ea typeface="맑은 고딕" panose="020B0503020000020004" pitchFamily="50" charset="-127"/>
              </a:rPr>
              <a:t>,</a:t>
            </a:r>
            <a:endParaRPr lang="en-US" dirty="0">
              <a:solidFill>
                <a:prstClr val="black"/>
              </a:solidFill>
              <a:latin typeface="맑은 고딕" panose="020F0502020204030204"/>
            </a:endParaRPr>
          </a:p>
        </p:txBody>
      </p:sp>
      <p:sp>
        <p:nvSpPr>
          <p:cNvPr id="72" name="TextBox 71"/>
          <p:cNvSpPr txBox="1"/>
          <p:nvPr/>
        </p:nvSpPr>
        <p:spPr>
          <a:xfrm>
            <a:off x="2523567" y="2907173"/>
            <a:ext cx="2319353" cy="369332"/>
          </a:xfrm>
          <a:prstGeom prst="rect">
            <a:avLst/>
          </a:prstGeom>
          <a:noFill/>
        </p:spPr>
        <p:txBody>
          <a:bodyPr wrap="none" rtlCol="0">
            <a:spAutoFit/>
          </a:bodyPr>
          <a:lstStyle/>
          <a:p>
            <a:r>
              <a:rPr lang="en-US" dirty="0">
                <a:solidFill>
                  <a:prstClr val="black"/>
                </a:solidFill>
                <a:latin typeface="맑은 고딕" panose="020F0502020204030204"/>
              </a:rPr>
              <a:t>Batch Size = 4 </a:t>
            </a:r>
            <a:r>
              <a:rPr lang="ko-KR" altLang="en-US" dirty="0">
                <a:solidFill>
                  <a:prstClr val="black"/>
                </a:solidFill>
                <a:latin typeface="맑은 고딕" panose="020F0502020204030204"/>
                <a:ea typeface="맑은 고딕" panose="020B0503020000020004" pitchFamily="50" charset="-127"/>
              </a:rPr>
              <a:t>인 경우</a:t>
            </a:r>
            <a:r>
              <a:rPr lang="en-US" altLang="ko-KR" dirty="0">
                <a:solidFill>
                  <a:prstClr val="black"/>
                </a:solidFill>
                <a:latin typeface="맑은 고딕" panose="020F0502020204030204"/>
                <a:ea typeface="맑은 고딕" panose="020B0503020000020004" pitchFamily="50" charset="-127"/>
              </a:rPr>
              <a:t>,</a:t>
            </a:r>
            <a:endParaRPr lang="en-US" dirty="0">
              <a:solidFill>
                <a:prstClr val="black"/>
              </a:solidFill>
              <a:latin typeface="맑은 고딕" panose="020F0502020204030204"/>
            </a:endParaRPr>
          </a:p>
        </p:txBody>
      </p:sp>
      <p:sp>
        <p:nvSpPr>
          <p:cNvPr id="73" name="Right Bracket 72"/>
          <p:cNvSpPr/>
          <p:nvPr/>
        </p:nvSpPr>
        <p:spPr>
          <a:xfrm rot="5400000">
            <a:off x="5948866" y="3532658"/>
            <a:ext cx="56708" cy="635263"/>
          </a:xfrm>
          <a:prstGeom prst="rightBracket">
            <a:avLst>
              <a:gd name="adj" fmla="val 80746"/>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74" name="Right Bracket 73"/>
          <p:cNvSpPr/>
          <p:nvPr/>
        </p:nvSpPr>
        <p:spPr>
          <a:xfrm rot="5400000">
            <a:off x="7231697" y="3549412"/>
            <a:ext cx="56708" cy="635263"/>
          </a:xfrm>
          <a:prstGeom prst="rightBracket">
            <a:avLst>
              <a:gd name="adj" fmla="val 80746"/>
            </a:avLst>
          </a:prstGeom>
          <a:noFill/>
          <a:ln w="254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75" name="TextBox 74">
            <a:extLst>
              <a:ext uri="{FF2B5EF4-FFF2-40B4-BE49-F238E27FC236}">
                <a16:creationId xmlns:a16="http://schemas.microsoft.com/office/drawing/2014/main" xmlns="" id="{09EF9810-4579-F74D-9C5B-C8B12EFE8184}"/>
              </a:ext>
            </a:extLst>
          </p:cNvPr>
          <p:cNvSpPr txBox="1"/>
          <p:nvPr/>
        </p:nvSpPr>
        <p:spPr>
          <a:xfrm>
            <a:off x="512490" y="4408288"/>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배치 사이즈 설정</a:t>
            </a:r>
            <a:endParaRPr lang="en-US" dirty="0">
              <a:solidFill>
                <a:prstClr val="black"/>
              </a:solidFill>
              <a:latin typeface="맑은 고딕" panose="020F0502020204030204"/>
            </a:endParaRPr>
          </a:p>
        </p:txBody>
      </p:sp>
      <p:sp>
        <p:nvSpPr>
          <p:cNvPr id="76" name="TextBox 75">
            <a:extLst>
              <a:ext uri="{FF2B5EF4-FFF2-40B4-BE49-F238E27FC236}">
                <a16:creationId xmlns:a16="http://schemas.microsoft.com/office/drawing/2014/main" xmlns="" id="{C1EAC221-27DA-AF4E-B2C6-1F6F4C2EA936}"/>
              </a:ext>
            </a:extLst>
          </p:cNvPr>
          <p:cNvSpPr txBox="1"/>
          <p:nvPr/>
        </p:nvSpPr>
        <p:spPr>
          <a:xfrm>
            <a:off x="512489" y="4812323"/>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net.batch_size</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1</a:t>
            </a:r>
          </a:p>
        </p:txBody>
      </p:sp>
      <p:sp>
        <p:nvSpPr>
          <p:cNvPr id="77" name="TextBox 76">
            <a:extLst>
              <a:ext uri="{FF2B5EF4-FFF2-40B4-BE49-F238E27FC236}">
                <a16:creationId xmlns:a16="http://schemas.microsoft.com/office/drawing/2014/main" xmlns="" id="{F1EA1781-014A-4945-9B81-CB6CB3C809B2}"/>
              </a:ext>
            </a:extLst>
          </p:cNvPr>
          <p:cNvSpPr txBox="1"/>
          <p:nvPr/>
        </p:nvSpPr>
        <p:spPr>
          <a:xfrm>
            <a:off x="512490" y="5329739"/>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입출력 데이터 정보 설정</a:t>
            </a:r>
            <a:endParaRPr lang="en-US" dirty="0">
              <a:solidFill>
                <a:prstClr val="black"/>
              </a:solidFill>
              <a:latin typeface="맑은 고딕" panose="020F0502020204030204"/>
            </a:endParaRPr>
          </a:p>
        </p:txBody>
      </p:sp>
      <p:sp>
        <p:nvSpPr>
          <p:cNvPr id="78" name="TextBox 77">
            <a:extLst>
              <a:ext uri="{FF2B5EF4-FFF2-40B4-BE49-F238E27FC236}">
                <a16:creationId xmlns:a16="http://schemas.microsoft.com/office/drawing/2014/main" xmlns="" id="{5D006C40-CD24-C648-89F2-BB020D917D01}"/>
              </a:ext>
            </a:extLst>
          </p:cNvPr>
          <p:cNvSpPr txBox="1"/>
          <p:nvPr/>
        </p:nvSpPr>
        <p:spPr>
          <a:xfrm>
            <a:off x="512489" y="5733774"/>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input_blob</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next(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iter</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net.inputs</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out_blob</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next(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iter</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net.outputs</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p>
        </p:txBody>
      </p:sp>
      <p:sp>
        <p:nvSpPr>
          <p:cNvPr id="79" name="Rectangle 78"/>
          <p:cNvSpPr/>
          <p:nvPr/>
        </p:nvSpPr>
        <p:spPr>
          <a:xfrm>
            <a:off x="328914" y="607113"/>
            <a:ext cx="5185390" cy="500498"/>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panose="020F0502020204030204"/>
                <a:cs typeface="+mn-cs"/>
              </a:rPr>
              <a:t>3.  Batch</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크기를 </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지정하고 입</a:t>
            </a:r>
            <a:r>
              <a:rPr kumimoji="0" lang="en-US" altLang="ko-KR"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출력 </a:t>
            </a:r>
            <a:r>
              <a:rPr kumimoji="0" lang="en-US" altLang="ko-KR"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data</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준비</a:t>
            </a:r>
            <a:endParaRPr kumimoji="0" lang="en-US" b="0" i="0" u="none" strike="noStrike" kern="0" cap="none" spc="0" normalizeH="0" baseline="0" noProof="0" dirty="0" smtClean="0">
              <a:ln>
                <a:noFill/>
              </a:ln>
              <a:solidFill>
                <a:prstClr val="black"/>
              </a:solidFill>
              <a:effectLst/>
              <a:uLnTx/>
              <a:uFillTx/>
              <a:latin typeface="Calibri" panose="020F0502020204030204"/>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16" name="Rectangle 15"/>
          <p:cNvSpPr/>
          <p:nvPr/>
        </p:nvSpPr>
        <p:spPr>
          <a:xfrm>
            <a:off x="250344" y="615168"/>
            <a:ext cx="3257032" cy="38131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panose="020F0502020204030204"/>
                <a:cs typeface="+mn-cs"/>
              </a:rPr>
              <a:t>4.  IR</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을 </a:t>
            </a:r>
            <a:r>
              <a:rPr kumimoji="0" lang="en-US" b="0" i="0" u="none" strike="noStrike" kern="0" cap="none" spc="0" normalizeH="0" baseline="0" noProof="0" dirty="0" smtClean="0">
                <a:ln>
                  <a:noFill/>
                </a:ln>
                <a:solidFill>
                  <a:prstClr val="black"/>
                </a:solidFill>
                <a:effectLst/>
                <a:uLnTx/>
                <a:uFillTx/>
                <a:latin typeface="Calibri" panose="020F0502020204030204"/>
                <a:cs typeface="+mn-cs"/>
              </a:rPr>
              <a:t>Plugin</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에 </a:t>
            </a:r>
            <a:r>
              <a:rPr kumimoji="0" lang="en-US" altLang="ko-KR"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Load</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하기</a:t>
            </a:r>
            <a:endParaRPr kumimoji="0" lang="en-US" b="0" i="0" u="none" strike="noStrike" kern="0" cap="none" spc="0" normalizeH="0" baseline="0" noProof="0" dirty="0" smtClean="0">
              <a:ln>
                <a:noFill/>
              </a:ln>
              <a:solidFill>
                <a:prstClr val="black"/>
              </a:solidFill>
              <a:effectLst/>
              <a:uLnTx/>
              <a:uFillTx/>
              <a:latin typeface="Calibri" panose="020F0502020204030204"/>
              <a:cs typeface="+mn-cs"/>
            </a:endParaRPr>
          </a:p>
        </p:txBody>
      </p:sp>
      <p:sp>
        <p:nvSpPr>
          <p:cNvPr id="17" name="TextBox 16"/>
          <p:cNvSpPr txBox="1"/>
          <p:nvPr/>
        </p:nvSpPr>
        <p:spPr>
          <a:xfrm>
            <a:off x="716729" y="1817276"/>
            <a:ext cx="9573954"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exec_net = plugin.load(network=net)</a:t>
            </a:r>
          </a:p>
        </p:txBody>
      </p:sp>
      <p:sp>
        <p:nvSpPr>
          <p:cNvPr id="18" name="TextBox 17">
            <a:extLst>
              <a:ext uri="{FF2B5EF4-FFF2-40B4-BE49-F238E27FC236}">
                <a16:creationId xmlns:a16="http://schemas.microsoft.com/office/drawing/2014/main" xmlns="" id="{B913222B-F33B-D840-B985-05488F464AC6}"/>
              </a:ext>
            </a:extLst>
          </p:cNvPr>
          <p:cNvSpPr txBox="1"/>
          <p:nvPr/>
        </p:nvSpPr>
        <p:spPr>
          <a:xfrm>
            <a:off x="872692" y="1280005"/>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실제 실행 네트워크로 로딩</a:t>
            </a:r>
            <a:endParaRPr lang="en-US" dirty="0">
              <a:solidFill>
                <a:prstClr val="black"/>
              </a:solidFill>
              <a:latin typeface="맑은 고딕" panose="020F0502020204030204"/>
            </a:endParaRPr>
          </a:p>
        </p:txBody>
      </p:sp>
      <p:sp>
        <p:nvSpPr>
          <p:cNvPr id="19" name="TextBox 18">
            <a:extLst>
              <a:ext uri="{FF2B5EF4-FFF2-40B4-BE49-F238E27FC236}">
                <a16:creationId xmlns:a16="http://schemas.microsoft.com/office/drawing/2014/main" xmlns="" id="{09B5FEE9-493C-9542-8358-9E768DA93EB6}"/>
              </a:ext>
            </a:extLst>
          </p:cNvPr>
          <p:cNvSpPr txBox="1"/>
          <p:nvPr/>
        </p:nvSpPr>
        <p:spPr>
          <a:xfrm>
            <a:off x="696268" y="3532824"/>
            <a:ext cx="10962645" cy="923330"/>
          </a:xfrm>
          <a:prstGeom prst="rect">
            <a:avLst/>
          </a:prstGeom>
          <a:noFill/>
        </p:spPr>
        <p:txBody>
          <a:bodyPr wrap="square" rtlCol="0">
            <a:spAutoFit/>
          </a:bodyPr>
          <a:lstStyle/>
          <a:p>
            <a:r>
              <a:rPr lang="en-US" dirty="0" err="1">
                <a:solidFill>
                  <a:prstClr val="black"/>
                </a:solidFill>
                <a:latin typeface="맑은 고딕" panose="020F0502020204030204"/>
              </a:rPr>
              <a:t>VideoCapture</a:t>
            </a:r>
            <a:r>
              <a:rPr lang="en-US" dirty="0">
                <a:solidFill>
                  <a:prstClr val="black"/>
                </a:solidFill>
                <a:latin typeface="맑은 고딕" panose="020F0502020204030204"/>
              </a:rPr>
              <a:t> object </a:t>
            </a:r>
            <a:r>
              <a:rPr lang="ko-KR" altLang="en-US" dirty="0">
                <a:solidFill>
                  <a:prstClr val="black"/>
                </a:solidFill>
                <a:latin typeface="맑은 고딕" panose="020F0502020204030204"/>
                <a:ea typeface="맑은 고딕" panose="020B0503020000020004" pitchFamily="50" charset="-127"/>
              </a:rPr>
              <a:t>생성</a:t>
            </a:r>
            <a:endParaRPr lang="en-US" altLang="ko-KR" dirty="0">
              <a:solidFill>
                <a:prstClr val="black"/>
              </a:solidFill>
              <a:latin typeface="맑은 고딕" panose="020F0502020204030204"/>
              <a:ea typeface="맑은 고딕" panose="020B0503020000020004" pitchFamily="50" charset="-127"/>
            </a:endParaRPr>
          </a:p>
          <a:p>
            <a:r>
              <a:rPr lang="en-US" altLang="ko-KR" dirty="0">
                <a:solidFill>
                  <a:prstClr val="black"/>
                </a:solidFill>
                <a:latin typeface="맑은 고딕" panose="020F0502020204030204"/>
                <a:ea typeface="맑은 고딕" panose="020B0503020000020004" pitchFamily="50" charset="-127"/>
              </a:rPr>
              <a:t>cv2.VideoCapture(0)</a:t>
            </a:r>
            <a:r>
              <a:rPr lang="en-US" dirty="0">
                <a:solidFill>
                  <a:prstClr val="black"/>
                </a:solidFill>
                <a:latin typeface="맑은 고딕" panose="020F0502020204030204"/>
              </a:rPr>
              <a:t> </a:t>
            </a:r>
            <a:r>
              <a:rPr lang="ko-KR" altLang="en-US" dirty="0">
                <a:solidFill>
                  <a:prstClr val="black"/>
                </a:solidFill>
                <a:latin typeface="맑은 고딕" panose="020F0502020204030204"/>
                <a:ea typeface="맑은 고딕" panose="020B0503020000020004" pitchFamily="50" charset="-127"/>
              </a:rPr>
              <a:t>카메라 영상을 가져옴</a:t>
            </a:r>
            <a:r>
              <a:rPr lang="en-US" altLang="ko-KR" dirty="0">
                <a:solidFill>
                  <a:prstClr val="black"/>
                </a:solidFill>
                <a:latin typeface="맑은 고딕" panose="020F0502020204030204"/>
                <a:ea typeface="맑은 고딕" panose="020B0503020000020004" pitchFamily="50" charset="-127"/>
              </a:rPr>
              <a:t>.</a:t>
            </a:r>
            <a:r>
              <a:rPr lang="ko-KR" altLang="en-US" dirty="0">
                <a:solidFill>
                  <a:prstClr val="black"/>
                </a:solidFill>
                <a:latin typeface="맑은 고딕" panose="020F0502020204030204"/>
                <a:ea typeface="맑은 고딕" panose="020B0503020000020004" pitchFamily="50" charset="-127"/>
              </a:rPr>
              <a:t> </a:t>
            </a:r>
            <a:endParaRPr lang="en-US" altLang="ko-KR" dirty="0">
              <a:solidFill>
                <a:prstClr val="black"/>
              </a:solidFill>
              <a:latin typeface="맑은 고딕" panose="020F0502020204030204"/>
              <a:ea typeface="맑은 고딕" panose="020B0503020000020004" pitchFamily="50" charset="-127"/>
            </a:endParaRPr>
          </a:p>
          <a:p>
            <a:r>
              <a:rPr lang="en-US" altLang="ko-KR" dirty="0">
                <a:solidFill>
                  <a:prstClr val="black"/>
                </a:solidFill>
                <a:latin typeface="맑은 고딕" panose="020F0502020204030204"/>
                <a:ea typeface="맑은 고딕" panose="020B0503020000020004" pitchFamily="50" charset="-127"/>
              </a:rPr>
              <a:t>cv2.VideoCapture(“</a:t>
            </a:r>
            <a:r>
              <a:rPr lang="ko-KR" altLang="en-US" dirty="0" err="1">
                <a:solidFill>
                  <a:prstClr val="black"/>
                </a:solidFill>
                <a:latin typeface="맑은 고딕" panose="020F0502020204030204"/>
                <a:ea typeface="맑은 고딕" panose="020B0503020000020004" pitchFamily="50" charset="-127"/>
              </a:rPr>
              <a:t>동영상제목</a:t>
            </a:r>
            <a:r>
              <a:rPr lang="en-US" altLang="ko-KR" dirty="0">
                <a:solidFill>
                  <a:prstClr val="black"/>
                </a:solidFill>
                <a:latin typeface="맑은 고딕" panose="020F0502020204030204"/>
                <a:ea typeface="맑은 고딕" panose="020B0503020000020004" pitchFamily="50" charset="-127"/>
              </a:rPr>
              <a:t>”)</a:t>
            </a:r>
            <a:r>
              <a:rPr lang="ko-KR" altLang="en-US" dirty="0" err="1">
                <a:solidFill>
                  <a:prstClr val="black"/>
                </a:solidFill>
                <a:latin typeface="맑은 고딕" panose="020F0502020204030204"/>
                <a:ea typeface="맑은 고딕" panose="020B0503020000020004" pitchFamily="50" charset="-127"/>
              </a:rPr>
              <a:t>으로</a:t>
            </a:r>
            <a:r>
              <a:rPr lang="ko-KR" altLang="en-US" dirty="0">
                <a:solidFill>
                  <a:prstClr val="black"/>
                </a:solidFill>
                <a:latin typeface="맑은 고딕" panose="020F0502020204030204"/>
                <a:ea typeface="맑은 고딕" panose="020B0503020000020004" pitchFamily="50" charset="-127"/>
              </a:rPr>
              <a:t> 동영상 파일을 가져올 수도 있음</a:t>
            </a:r>
            <a:endParaRPr lang="en-US" altLang="ko-KR" dirty="0">
              <a:solidFill>
                <a:prstClr val="black"/>
              </a:solidFill>
              <a:latin typeface="맑은 고딕" panose="020F0502020204030204"/>
              <a:ea typeface="맑은 고딕" panose="020B0503020000020004" pitchFamily="50" charset="-127"/>
            </a:endParaRPr>
          </a:p>
        </p:txBody>
      </p:sp>
      <p:sp>
        <p:nvSpPr>
          <p:cNvPr id="20" name="TextBox 19">
            <a:extLst>
              <a:ext uri="{FF2B5EF4-FFF2-40B4-BE49-F238E27FC236}">
                <a16:creationId xmlns:a16="http://schemas.microsoft.com/office/drawing/2014/main" xmlns="" id="{90786441-CC27-FC42-958D-A6946311CAA1}"/>
              </a:ext>
            </a:extLst>
          </p:cNvPr>
          <p:cNvSpPr txBox="1"/>
          <p:nvPr/>
        </p:nvSpPr>
        <p:spPr>
          <a:xfrm>
            <a:off x="696267" y="4446519"/>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cap = cv2.VideoCapture(0)</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if not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cap.isOpened</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sys.exit</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('camera error')</a:t>
            </a:r>
          </a:p>
        </p:txBody>
      </p:sp>
      <p:sp>
        <p:nvSpPr>
          <p:cNvPr id="24" name="Rectangle 23"/>
          <p:cNvSpPr/>
          <p:nvPr/>
        </p:nvSpPr>
        <p:spPr>
          <a:xfrm>
            <a:off x="250344" y="2823296"/>
            <a:ext cx="3690720" cy="44675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5. </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실시간 입력 영상을 </a:t>
            </a:r>
            <a:r>
              <a:rPr kumimoji="0" lang="en-US" altLang="ko-KR"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Load</a:t>
            </a:r>
            <a:r>
              <a:rPr kumimoji="0" lang="ko-KR" altLang="en-US"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하기</a:t>
            </a:r>
            <a:endParaRPr kumimoji="0" lang="en-US" b="0" i="0" u="none" strike="noStrike" kern="0" cap="none" spc="0" normalizeH="0" baseline="0" noProof="0" dirty="0" smtClean="0">
              <a:ln>
                <a:noFill/>
              </a:ln>
              <a:solidFill>
                <a:prstClr val="black"/>
              </a:solidFill>
              <a:effectLst/>
              <a:uLnTx/>
              <a:uFillTx/>
              <a:latin typeface="Calibri" panose="020F0502020204030204"/>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10" name="TextBox 9">
            <a:extLst>
              <a:ext uri="{FF2B5EF4-FFF2-40B4-BE49-F238E27FC236}">
                <a16:creationId xmlns:a16="http://schemas.microsoft.com/office/drawing/2014/main" xmlns="" id="{0728C15C-FAF4-F146-9197-4248E2B5F55A}"/>
              </a:ext>
            </a:extLst>
          </p:cNvPr>
          <p:cNvSpPr txBox="1"/>
          <p:nvPr/>
        </p:nvSpPr>
        <p:spPr>
          <a:xfrm>
            <a:off x="658298" y="3799309"/>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captured = False</a:t>
            </a:r>
          </a:p>
        </p:txBody>
      </p:sp>
      <p:sp>
        <p:nvSpPr>
          <p:cNvPr id="11" name="TextBox 10">
            <a:extLst>
              <a:ext uri="{FF2B5EF4-FFF2-40B4-BE49-F238E27FC236}">
                <a16:creationId xmlns:a16="http://schemas.microsoft.com/office/drawing/2014/main" xmlns="" id="{C079C1FB-6F4D-C545-B289-995030DD7417}"/>
              </a:ext>
            </a:extLst>
          </p:cNvPr>
          <p:cNvSpPr txBox="1"/>
          <p:nvPr/>
        </p:nvSpPr>
        <p:spPr>
          <a:xfrm>
            <a:off x="658298" y="3363416"/>
            <a:ext cx="4296369" cy="369332"/>
          </a:xfrm>
          <a:prstGeom prst="rect">
            <a:avLst/>
          </a:prstGeom>
          <a:noFill/>
        </p:spPr>
        <p:txBody>
          <a:bodyPr wrap="none" rtlCol="0">
            <a:spAutoFit/>
          </a:bodyPr>
          <a:lstStyle/>
          <a:p>
            <a:r>
              <a:rPr kumimoji="1" lang="ko-KR" altLang="en-US" dirty="0">
                <a:solidFill>
                  <a:prstClr val="black"/>
                </a:solidFill>
                <a:latin typeface="맑은 고딕" panose="020F0502020204030204"/>
                <a:ea typeface="맑은 고딕" panose="020B0503020000020004" pitchFamily="50" charset="-127"/>
              </a:rPr>
              <a:t>같은 물체를 </a:t>
            </a:r>
            <a:r>
              <a:rPr kumimoji="1" lang="ko-KR" altLang="en-US" dirty="0" err="1">
                <a:solidFill>
                  <a:prstClr val="black"/>
                </a:solidFill>
                <a:latin typeface="맑은 고딕" panose="020F0502020204030204"/>
                <a:ea typeface="맑은 고딕" panose="020B0503020000020004" pitchFamily="50" charset="-127"/>
              </a:rPr>
              <a:t>여러번</a:t>
            </a:r>
            <a:r>
              <a:rPr kumimoji="1" lang="ko-KR" altLang="en-US" dirty="0">
                <a:solidFill>
                  <a:prstClr val="black"/>
                </a:solidFill>
                <a:latin typeface="맑은 고딕" panose="020F0502020204030204"/>
                <a:ea typeface="맑은 고딕" panose="020B0503020000020004" pitchFamily="50" charset="-127"/>
              </a:rPr>
              <a:t> 찍지 않기 위한 </a:t>
            </a:r>
            <a:r>
              <a:rPr kumimoji="1" lang="en-US" altLang="ko-KR" dirty="0">
                <a:solidFill>
                  <a:prstClr val="black"/>
                </a:solidFill>
                <a:latin typeface="맑은 고딕" panose="020F0502020204030204"/>
                <a:ea typeface="맑은 고딕" panose="020B0503020000020004" pitchFamily="50" charset="-127"/>
              </a:rPr>
              <a:t>flag</a:t>
            </a:r>
            <a:endParaRPr kumimoji="1" lang="ko-KR" altLang="en-US" dirty="0">
              <a:solidFill>
                <a:prstClr val="black"/>
              </a:solidFill>
              <a:latin typeface="맑은 고딕" panose="020F0502020204030204"/>
              <a:ea typeface="맑은 고딕" panose="020B0503020000020004" pitchFamily="50" charset="-127"/>
            </a:endParaRPr>
          </a:p>
        </p:txBody>
      </p:sp>
      <p:sp>
        <p:nvSpPr>
          <p:cNvPr id="12" name="TextBox 11">
            <a:extLst>
              <a:ext uri="{FF2B5EF4-FFF2-40B4-BE49-F238E27FC236}">
                <a16:creationId xmlns:a16="http://schemas.microsoft.com/office/drawing/2014/main" xmlns="" id="{F73B8090-9F0E-5B43-8E22-0F9C49BEC467}"/>
              </a:ext>
            </a:extLst>
          </p:cNvPr>
          <p:cNvSpPr txBox="1"/>
          <p:nvPr/>
        </p:nvSpPr>
        <p:spPr>
          <a:xfrm>
            <a:off x="690778" y="4926068"/>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detect_count</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0</a:t>
            </a:r>
          </a:p>
        </p:txBody>
      </p:sp>
      <p:sp>
        <p:nvSpPr>
          <p:cNvPr id="13" name="TextBox 12">
            <a:extLst>
              <a:ext uri="{FF2B5EF4-FFF2-40B4-BE49-F238E27FC236}">
                <a16:creationId xmlns:a16="http://schemas.microsoft.com/office/drawing/2014/main" xmlns="" id="{B5891168-65C2-DD48-A02E-045F6CC0BE31}"/>
              </a:ext>
            </a:extLst>
          </p:cNvPr>
          <p:cNvSpPr txBox="1"/>
          <p:nvPr/>
        </p:nvSpPr>
        <p:spPr>
          <a:xfrm>
            <a:off x="690778" y="4490175"/>
            <a:ext cx="6362319" cy="369332"/>
          </a:xfrm>
          <a:prstGeom prst="rect">
            <a:avLst/>
          </a:prstGeom>
          <a:noFill/>
        </p:spPr>
        <p:txBody>
          <a:bodyPr wrap="none" rtlCol="0">
            <a:spAutoFit/>
          </a:bodyPr>
          <a:lstStyle/>
          <a:p>
            <a:r>
              <a:rPr kumimoji="1" lang="en-US" altLang="ko-KR" dirty="0">
                <a:solidFill>
                  <a:prstClr val="black"/>
                </a:solidFill>
                <a:latin typeface="맑은 고딕" panose="020F0502020204030204"/>
                <a:ea typeface="맑은 고딕" panose="020B0503020000020004" pitchFamily="50" charset="-127"/>
              </a:rPr>
              <a:t>15</a:t>
            </a:r>
            <a:r>
              <a:rPr kumimoji="1" lang="ko-KR" altLang="en-US" dirty="0">
                <a:solidFill>
                  <a:prstClr val="black"/>
                </a:solidFill>
                <a:latin typeface="맑은 고딕" panose="020F0502020204030204"/>
                <a:ea typeface="맑은 고딕" panose="020B0503020000020004" pitchFamily="50" charset="-127"/>
              </a:rPr>
              <a:t>프레임 이상 </a:t>
            </a:r>
            <a:r>
              <a:rPr kumimoji="1" lang="en-US" altLang="ko-KR" dirty="0">
                <a:solidFill>
                  <a:prstClr val="black"/>
                </a:solidFill>
                <a:latin typeface="맑은 고딕" panose="020F0502020204030204"/>
                <a:ea typeface="맑은 고딕" panose="020B0503020000020004" pitchFamily="50" charset="-127"/>
              </a:rPr>
              <a:t>detect</a:t>
            </a:r>
            <a:r>
              <a:rPr kumimoji="1" lang="ko-KR" altLang="en-US" dirty="0">
                <a:solidFill>
                  <a:prstClr val="black"/>
                </a:solidFill>
                <a:latin typeface="맑은 고딕" panose="020F0502020204030204"/>
                <a:ea typeface="맑은 고딕" panose="020B0503020000020004" pitchFamily="50" charset="-127"/>
              </a:rPr>
              <a:t> 돼야 프레임 캡처를 하기 위한 카운터</a:t>
            </a:r>
          </a:p>
        </p:txBody>
      </p:sp>
      <p:sp>
        <p:nvSpPr>
          <p:cNvPr id="14" name="TextBox 13">
            <a:extLst>
              <a:ext uri="{FF2B5EF4-FFF2-40B4-BE49-F238E27FC236}">
                <a16:creationId xmlns:a16="http://schemas.microsoft.com/office/drawing/2014/main" xmlns="" id="{CB3ADD3C-990D-D64A-97B0-2AD77CC7221F}"/>
              </a:ext>
            </a:extLst>
          </p:cNvPr>
          <p:cNvSpPr txBox="1"/>
          <p:nvPr/>
        </p:nvSpPr>
        <p:spPr>
          <a:xfrm>
            <a:off x="658299" y="1615385"/>
            <a:ext cx="10962645" cy="369332"/>
          </a:xfrm>
          <a:prstGeom prst="rect">
            <a:avLst/>
          </a:prstGeom>
          <a:noFill/>
        </p:spPr>
        <p:txBody>
          <a:bodyPr wrap="square" rtlCol="0">
            <a:spAutoFit/>
          </a:bodyPr>
          <a:lstStyle/>
          <a:p>
            <a:r>
              <a:rPr lang="en-US" dirty="0" err="1">
                <a:solidFill>
                  <a:prstClr val="black"/>
                </a:solidFill>
                <a:latin typeface="맑은 고딕" panose="020F0502020204030204"/>
              </a:rPr>
              <a:t>Decect</a:t>
            </a:r>
            <a:r>
              <a:rPr lang="ko-KR" altLang="en-US" dirty="0">
                <a:solidFill>
                  <a:prstClr val="black"/>
                </a:solidFill>
                <a:latin typeface="맑은 고딕" panose="020F0502020204030204"/>
                <a:ea typeface="맑은 고딕" panose="020B0503020000020004" pitchFamily="50" charset="-127"/>
              </a:rPr>
              <a:t> 가능한 사물 리스트</a:t>
            </a:r>
            <a:endParaRPr lang="en-US" dirty="0">
              <a:solidFill>
                <a:prstClr val="black"/>
              </a:solidFill>
              <a:latin typeface="맑은 고딕" panose="020F0502020204030204"/>
            </a:endParaRPr>
          </a:p>
        </p:txBody>
      </p:sp>
      <p:sp>
        <p:nvSpPr>
          <p:cNvPr id="15" name="TextBox 14">
            <a:extLst>
              <a:ext uri="{FF2B5EF4-FFF2-40B4-BE49-F238E27FC236}">
                <a16:creationId xmlns:a16="http://schemas.microsoft.com/office/drawing/2014/main" xmlns="" id="{4F880D92-F277-774E-8470-3B29F316271D}"/>
              </a:ext>
            </a:extLst>
          </p:cNvPr>
          <p:cNvSpPr txBox="1"/>
          <p:nvPr/>
        </p:nvSpPr>
        <p:spPr>
          <a:xfrm>
            <a:off x="658298" y="2019420"/>
            <a:ext cx="10852485" cy="92333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labels = ["plane", "bicycle", "bird", "boat", "bottle", "bus", "car", "cat", "chair", "cow", "table", "dog", "horse", "motorcycle", "person", "plant", "sheep", "sofa", "train", "monitor"]</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endPar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3" name="Rectangle 22"/>
          <p:cNvSpPr/>
          <p:nvPr/>
        </p:nvSpPr>
        <p:spPr>
          <a:xfrm>
            <a:off x="377935" y="622090"/>
            <a:ext cx="2280205" cy="4487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panose="020F0502020204030204"/>
                <a:ea typeface="+mn-ea"/>
                <a:cs typeface="+mn-cs"/>
              </a:rPr>
              <a:t>6. Inferencing</a:t>
            </a:r>
          </a:p>
        </p:txBody>
      </p:sp>
    </p:spTree>
    <p:extLst>
      <p:ext uri="{BB962C8B-B14F-4D97-AF65-F5344CB8AC3E}">
        <p14:creationId xmlns:p14="http://schemas.microsoft.com/office/powerpoint/2010/main" val="294698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3" name="Rectangle 22"/>
          <p:cNvSpPr/>
          <p:nvPr/>
        </p:nvSpPr>
        <p:spPr>
          <a:xfrm>
            <a:off x="377935" y="622090"/>
            <a:ext cx="3257032" cy="4487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latinLnBrk="0"/>
            <a:r>
              <a:rPr lang="en-US" kern="0" dirty="0" smtClean="0">
                <a:solidFill>
                  <a:prstClr val="black"/>
                </a:solidFill>
                <a:latin typeface="Calibri" panose="020F0502020204030204"/>
              </a:rPr>
              <a:t>6. Inferencing – while</a:t>
            </a:r>
            <a:r>
              <a:rPr lang="ko-KR" altLang="en-US" kern="0" dirty="0" smtClean="0">
                <a:solidFill>
                  <a:prstClr val="black"/>
                </a:solidFill>
                <a:latin typeface="Calibri" panose="020F0502020204030204"/>
              </a:rPr>
              <a:t>문 내부</a:t>
            </a:r>
            <a:endParaRPr lang="en-US" kern="0" dirty="0" smtClean="0">
              <a:solidFill>
                <a:prstClr val="black"/>
              </a:solidFill>
              <a:latin typeface="Calibri" panose="020F0502020204030204"/>
            </a:endParaRPr>
          </a:p>
        </p:txBody>
      </p:sp>
      <p:sp>
        <p:nvSpPr>
          <p:cNvPr id="16" name="Rectangle 9">
            <a:extLst>
              <a:ext uri="{FF2B5EF4-FFF2-40B4-BE49-F238E27FC236}">
                <a16:creationId xmlns:a16="http://schemas.microsoft.com/office/drawing/2014/main" xmlns="" id="{DE17DAE2-776C-7543-AE8E-EB3275C86A97}"/>
              </a:ext>
            </a:extLst>
          </p:cNvPr>
          <p:cNvSpPr/>
          <p:nvPr/>
        </p:nvSpPr>
        <p:spPr>
          <a:xfrm>
            <a:off x="6664879" y="717638"/>
            <a:ext cx="3257032" cy="50049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cs typeface="+mn-cs"/>
              </a:rPr>
              <a:t>실시간 입력 영상을 </a:t>
            </a:r>
            <a:r>
              <a:rPr kumimoji="0" lang="en-US" altLang="ko-KR" sz="1400" b="0" i="0" u="none" strike="noStrike" kern="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cs typeface="+mn-cs"/>
              </a:rPr>
              <a:t>Load</a:t>
            </a:r>
            <a:r>
              <a:rPr kumimoji="0" lang="ko-KR" altLang="en-US" sz="1400" b="0" i="0" u="none" strike="noStrike" kern="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cs typeface="+mn-cs"/>
              </a:rPr>
              <a:t>하기</a:t>
            </a:r>
            <a:endParaRPr kumimoji="0" lang="en-US" sz="1400" b="0" i="0" u="none" strike="noStrike" kern="0" cap="none" spc="0" normalizeH="0" baseline="0" noProof="0" dirty="0" smtClean="0">
              <a:ln>
                <a:noFill/>
              </a:ln>
              <a:solidFill>
                <a:prstClr val="black"/>
              </a:solidFill>
              <a:effectLst/>
              <a:uLnTx/>
              <a:uFillTx/>
              <a:latin typeface="맑은 고딕" panose="020F0502020204030204"/>
              <a:ea typeface="+mn-ea"/>
              <a:cs typeface="+mn-cs"/>
            </a:endParaRPr>
          </a:p>
        </p:txBody>
      </p:sp>
      <p:sp>
        <p:nvSpPr>
          <p:cNvPr id="17" name="Rectangle 11">
            <a:extLst>
              <a:ext uri="{FF2B5EF4-FFF2-40B4-BE49-F238E27FC236}">
                <a16:creationId xmlns:a16="http://schemas.microsoft.com/office/drawing/2014/main" xmlns="" id="{E0E0EE8C-AD84-2E42-8E3E-CD8E70F7AAD6}"/>
              </a:ext>
            </a:extLst>
          </p:cNvPr>
          <p:cNvSpPr/>
          <p:nvPr/>
        </p:nvSpPr>
        <p:spPr>
          <a:xfrm>
            <a:off x="6664879" y="1492883"/>
            <a:ext cx="3257032" cy="50049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맑은 고딕" panose="020F0502020204030204"/>
                <a:ea typeface="+mn-ea"/>
                <a:cs typeface="+mn-cs"/>
              </a:rPr>
              <a:t>Inferencing</a:t>
            </a:r>
          </a:p>
        </p:txBody>
      </p:sp>
      <p:sp>
        <p:nvSpPr>
          <p:cNvPr id="18" name="Rectangle 12">
            <a:extLst>
              <a:ext uri="{FF2B5EF4-FFF2-40B4-BE49-F238E27FC236}">
                <a16:creationId xmlns:a16="http://schemas.microsoft.com/office/drawing/2014/main" xmlns="" id="{A5AF5C4D-8ABB-2C4E-A4D1-6BE9C72EAA63}"/>
              </a:ext>
            </a:extLst>
          </p:cNvPr>
          <p:cNvSpPr/>
          <p:nvPr/>
        </p:nvSpPr>
        <p:spPr>
          <a:xfrm>
            <a:off x="6664879" y="2268128"/>
            <a:ext cx="3257032" cy="50049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cs typeface="+mn-cs"/>
              </a:rPr>
              <a:t>Inference</a:t>
            </a:r>
            <a:r>
              <a:rPr kumimoji="0" lang="ko-KR" altLang="en-US" sz="1400" b="0" i="0" u="none" strike="noStrike" kern="0" cap="none" spc="0" normalizeH="0" baseline="0" noProof="0" dirty="0" smtClean="0">
                <a:ln>
                  <a:noFill/>
                </a:ln>
                <a:solidFill>
                  <a:prstClr val="black"/>
                </a:solidFill>
                <a:effectLst/>
                <a:uLnTx/>
                <a:uFillTx/>
                <a:latin typeface="맑은 고딕" panose="020F0502020204030204"/>
                <a:ea typeface="맑은 고딕" panose="020B0503020000020004" pitchFamily="50" charset="-127"/>
                <a:cs typeface="+mn-cs"/>
              </a:rPr>
              <a:t>결과 표시하기</a:t>
            </a:r>
            <a:endParaRPr kumimoji="0" lang="en-US" sz="1400" b="0" i="0" u="none" strike="noStrike" kern="0" cap="none" spc="0" normalizeH="0" baseline="0" noProof="0" dirty="0" smtClean="0">
              <a:ln>
                <a:noFill/>
              </a:ln>
              <a:solidFill>
                <a:prstClr val="black"/>
              </a:solidFill>
              <a:effectLst/>
              <a:uLnTx/>
              <a:uFillTx/>
              <a:latin typeface="맑은 고딕" panose="020F0502020204030204"/>
              <a:ea typeface="+mn-ea"/>
              <a:cs typeface="+mn-cs"/>
            </a:endParaRPr>
          </a:p>
        </p:txBody>
      </p:sp>
      <p:sp>
        <p:nvSpPr>
          <p:cNvPr id="19" name="Down Arrow 17">
            <a:extLst>
              <a:ext uri="{FF2B5EF4-FFF2-40B4-BE49-F238E27FC236}">
                <a16:creationId xmlns:a16="http://schemas.microsoft.com/office/drawing/2014/main" xmlns="" id="{1209CE71-87E1-F043-BEC3-2BBA00390753}"/>
              </a:ext>
            </a:extLst>
          </p:cNvPr>
          <p:cNvSpPr/>
          <p:nvPr/>
        </p:nvSpPr>
        <p:spPr>
          <a:xfrm>
            <a:off x="8192983" y="1271763"/>
            <a:ext cx="184071" cy="167939"/>
          </a:xfrm>
          <a:prstGeom prst="down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20" name="Down Arrow 19">
            <a:extLst>
              <a:ext uri="{FF2B5EF4-FFF2-40B4-BE49-F238E27FC236}">
                <a16:creationId xmlns:a16="http://schemas.microsoft.com/office/drawing/2014/main" xmlns="" id="{D1C01E92-B643-464B-AE8F-5C2F8D737B43}"/>
              </a:ext>
            </a:extLst>
          </p:cNvPr>
          <p:cNvSpPr/>
          <p:nvPr/>
        </p:nvSpPr>
        <p:spPr>
          <a:xfrm>
            <a:off x="8192982" y="2046562"/>
            <a:ext cx="184071" cy="167939"/>
          </a:xfrm>
          <a:prstGeom prst="down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21" name="Curved Left Arrow 4">
            <a:extLst>
              <a:ext uri="{FF2B5EF4-FFF2-40B4-BE49-F238E27FC236}">
                <a16:creationId xmlns:a16="http://schemas.microsoft.com/office/drawing/2014/main" xmlns="" id="{B1E79C21-E859-924B-AE3B-54145F13F225}"/>
              </a:ext>
            </a:extLst>
          </p:cNvPr>
          <p:cNvSpPr/>
          <p:nvPr/>
        </p:nvSpPr>
        <p:spPr>
          <a:xfrm>
            <a:off x="10091056" y="916801"/>
            <a:ext cx="457200" cy="1698978"/>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22" name="Curved Left Arrow 51">
            <a:extLst>
              <a:ext uri="{FF2B5EF4-FFF2-40B4-BE49-F238E27FC236}">
                <a16:creationId xmlns:a16="http://schemas.microsoft.com/office/drawing/2014/main" xmlns="" id="{3D26DA93-A241-A34F-AD26-CA80469FF637}"/>
              </a:ext>
            </a:extLst>
          </p:cNvPr>
          <p:cNvSpPr/>
          <p:nvPr/>
        </p:nvSpPr>
        <p:spPr>
          <a:xfrm rot="10800000">
            <a:off x="6072211" y="916801"/>
            <a:ext cx="457200" cy="1698978"/>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맑은 고딕" panose="020F0502020204030204"/>
              <a:ea typeface="+mn-ea"/>
              <a:cs typeface="+mn-cs"/>
            </a:endParaRPr>
          </a:p>
        </p:txBody>
      </p:sp>
      <p:sp>
        <p:nvSpPr>
          <p:cNvPr id="31" name="TextBox 30">
            <a:extLst>
              <a:ext uri="{FF2B5EF4-FFF2-40B4-BE49-F238E27FC236}">
                <a16:creationId xmlns:a16="http://schemas.microsoft.com/office/drawing/2014/main" xmlns="" id="{09B5FEE9-493C-9542-8358-9E768DA93EB6}"/>
              </a:ext>
            </a:extLst>
          </p:cNvPr>
          <p:cNvSpPr txBox="1"/>
          <p:nvPr/>
        </p:nvSpPr>
        <p:spPr>
          <a:xfrm>
            <a:off x="645970" y="2207674"/>
            <a:ext cx="10962645" cy="646331"/>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카메라의 한 프레임을 </a:t>
            </a:r>
            <a:r>
              <a:rPr lang="ko-KR" altLang="en-US" dirty="0" err="1">
                <a:solidFill>
                  <a:prstClr val="black"/>
                </a:solidFill>
                <a:latin typeface="맑은 고딕" panose="020F0502020204030204"/>
                <a:ea typeface="맑은 고딕" panose="020B0503020000020004" pitchFamily="50" charset="-127"/>
              </a:rPr>
              <a:t>읽어옴</a:t>
            </a:r>
            <a:r>
              <a:rPr lang="en-US" altLang="ko-KR" dirty="0">
                <a:solidFill>
                  <a:prstClr val="black"/>
                </a:solidFill>
                <a:latin typeface="맑은 고딕" panose="020F0502020204030204"/>
                <a:ea typeface="맑은 고딕" panose="020B0503020000020004" pitchFamily="50" charset="-127"/>
              </a:rPr>
              <a:t>.</a:t>
            </a:r>
          </a:p>
          <a:p>
            <a:r>
              <a:rPr lang="ko-KR" altLang="en-US" dirty="0">
                <a:solidFill>
                  <a:prstClr val="black"/>
                </a:solidFill>
                <a:latin typeface="맑은 고딕" panose="020F0502020204030204"/>
                <a:ea typeface="맑은 고딕" panose="020B0503020000020004" pitchFamily="50" charset="-127"/>
              </a:rPr>
              <a:t>읽는데 실패했을 시 다음 루프로 넘어감</a:t>
            </a:r>
            <a:endParaRPr lang="en-US" altLang="ko-KR" dirty="0">
              <a:solidFill>
                <a:prstClr val="black"/>
              </a:solidFill>
              <a:latin typeface="맑은 고딕" panose="020F0502020204030204"/>
              <a:ea typeface="맑은 고딕" panose="020B0503020000020004" pitchFamily="50" charset="-127"/>
            </a:endParaRPr>
          </a:p>
        </p:txBody>
      </p:sp>
      <p:sp>
        <p:nvSpPr>
          <p:cNvPr id="32" name="TextBox 31">
            <a:extLst>
              <a:ext uri="{FF2B5EF4-FFF2-40B4-BE49-F238E27FC236}">
                <a16:creationId xmlns:a16="http://schemas.microsoft.com/office/drawing/2014/main" xmlns="" id="{90786441-CC27-FC42-958D-A6946311CAA1}"/>
              </a:ext>
            </a:extLst>
          </p:cNvPr>
          <p:cNvSpPr txBox="1"/>
          <p:nvPr/>
        </p:nvSpPr>
        <p:spPr>
          <a:xfrm>
            <a:off x="645969" y="2904145"/>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ret, frame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cap.read</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if not ret: continue </a:t>
            </a:r>
          </a:p>
        </p:txBody>
      </p:sp>
      <p:sp>
        <p:nvSpPr>
          <p:cNvPr id="33" name="TextBox 32">
            <a:extLst>
              <a:ext uri="{FF2B5EF4-FFF2-40B4-BE49-F238E27FC236}">
                <a16:creationId xmlns:a16="http://schemas.microsoft.com/office/drawing/2014/main" xmlns="" id="{CB3ADD3C-990D-D64A-97B0-2AD77CC7221F}"/>
              </a:ext>
            </a:extLst>
          </p:cNvPr>
          <p:cNvSpPr txBox="1"/>
          <p:nvPr/>
        </p:nvSpPr>
        <p:spPr>
          <a:xfrm>
            <a:off x="645970" y="3732028"/>
            <a:ext cx="10962645" cy="369332"/>
          </a:xfrm>
          <a:prstGeom prst="rect">
            <a:avLst/>
          </a:prstGeom>
          <a:noFill/>
        </p:spPr>
        <p:txBody>
          <a:bodyPr wrap="square" rtlCol="0">
            <a:spAutoFit/>
          </a:bodyPr>
          <a:lstStyle/>
          <a:p>
            <a:r>
              <a:rPr lang="en-US" dirty="0">
                <a:solidFill>
                  <a:prstClr val="black"/>
                </a:solidFill>
                <a:latin typeface="맑은 고딕" panose="020F0502020204030204"/>
              </a:rPr>
              <a:t>Esc</a:t>
            </a:r>
            <a:r>
              <a:rPr lang="ko-KR" altLang="en-US" dirty="0" err="1">
                <a:solidFill>
                  <a:prstClr val="black"/>
                </a:solidFill>
                <a:latin typeface="맑은 고딕" panose="020F0502020204030204"/>
                <a:ea typeface="맑은 고딕" panose="020B0503020000020004" pitchFamily="50" charset="-127"/>
              </a:rPr>
              <a:t>를</a:t>
            </a:r>
            <a:r>
              <a:rPr lang="ko-KR" altLang="en-US" dirty="0">
                <a:solidFill>
                  <a:prstClr val="black"/>
                </a:solidFill>
                <a:latin typeface="맑은 고딕" panose="020F0502020204030204"/>
                <a:ea typeface="맑은 고딕" panose="020B0503020000020004" pitchFamily="50" charset="-127"/>
              </a:rPr>
              <a:t> 누르면 루프 탈출해 프로그램 종료</a:t>
            </a:r>
            <a:endParaRPr lang="en-US" dirty="0">
              <a:solidFill>
                <a:prstClr val="black"/>
              </a:solidFill>
              <a:latin typeface="맑은 고딕" panose="020F0502020204030204"/>
            </a:endParaRPr>
          </a:p>
        </p:txBody>
      </p:sp>
      <p:sp>
        <p:nvSpPr>
          <p:cNvPr id="34" name="TextBox 33">
            <a:extLst>
              <a:ext uri="{FF2B5EF4-FFF2-40B4-BE49-F238E27FC236}">
                <a16:creationId xmlns:a16="http://schemas.microsoft.com/office/drawing/2014/main" xmlns="" id="{4F880D92-F277-774E-8470-3B29F316271D}"/>
              </a:ext>
            </a:extLst>
          </p:cNvPr>
          <p:cNvSpPr txBox="1"/>
          <p:nvPr/>
        </p:nvSpPr>
        <p:spPr>
          <a:xfrm>
            <a:off x="645969" y="4136063"/>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ch</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cv2.waitKey(1) &amp; 0xFF</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if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ch</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27: break</a:t>
            </a:r>
          </a:p>
        </p:txBody>
      </p:sp>
      <p:sp>
        <p:nvSpPr>
          <p:cNvPr id="35" name="TextBox 34">
            <a:extLst>
              <a:ext uri="{FF2B5EF4-FFF2-40B4-BE49-F238E27FC236}">
                <a16:creationId xmlns:a16="http://schemas.microsoft.com/office/drawing/2014/main" xmlns="" id="{0728C15C-FAF4-F146-9197-4248E2B5F55A}"/>
              </a:ext>
            </a:extLst>
          </p:cNvPr>
          <p:cNvSpPr txBox="1"/>
          <p:nvPr/>
        </p:nvSpPr>
        <p:spPr>
          <a:xfrm>
            <a:off x="645968" y="6217087"/>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captured = False</a:t>
            </a:r>
          </a:p>
        </p:txBody>
      </p:sp>
      <p:sp>
        <p:nvSpPr>
          <p:cNvPr id="36" name="TextBox 35">
            <a:extLst>
              <a:ext uri="{FF2B5EF4-FFF2-40B4-BE49-F238E27FC236}">
                <a16:creationId xmlns:a16="http://schemas.microsoft.com/office/drawing/2014/main" xmlns="" id="{C079C1FB-6F4D-C545-B289-995030DD7417}"/>
              </a:ext>
            </a:extLst>
          </p:cNvPr>
          <p:cNvSpPr txBox="1"/>
          <p:nvPr/>
        </p:nvSpPr>
        <p:spPr>
          <a:xfrm>
            <a:off x="645968" y="5781194"/>
            <a:ext cx="4839786" cy="369332"/>
          </a:xfrm>
          <a:prstGeom prst="rect">
            <a:avLst/>
          </a:prstGeom>
          <a:noFill/>
        </p:spPr>
        <p:txBody>
          <a:bodyPr wrap="none" rtlCol="0">
            <a:spAutoFit/>
          </a:bodyPr>
          <a:lstStyle/>
          <a:p>
            <a:r>
              <a:rPr kumimoji="1" lang="ko-KR" altLang="en-US" dirty="0">
                <a:solidFill>
                  <a:prstClr val="black"/>
                </a:solidFill>
                <a:latin typeface="맑은 고딕" panose="020F0502020204030204"/>
                <a:ea typeface="맑은 고딕" panose="020B0503020000020004" pitchFamily="50" charset="-127"/>
              </a:rPr>
              <a:t>같은 물체를 여러 번 캡처하지 않기 위한 </a:t>
            </a:r>
            <a:r>
              <a:rPr kumimoji="1" lang="en-US" altLang="ko-KR" dirty="0">
                <a:solidFill>
                  <a:prstClr val="black"/>
                </a:solidFill>
                <a:latin typeface="맑은 고딕" panose="020F0502020204030204"/>
                <a:ea typeface="맑은 고딕" panose="020B0503020000020004" pitchFamily="50" charset="-127"/>
              </a:rPr>
              <a:t>flag</a:t>
            </a:r>
            <a:endParaRPr kumimoji="1" lang="ko-KR" altLang="en-US" dirty="0">
              <a:solidFill>
                <a:prstClr val="black"/>
              </a:solidFill>
              <a:latin typeface="맑은 고딕"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xmlns="" id="{67A8B99D-8B97-5F40-A3D8-7C25D85E4257}"/>
              </a:ext>
            </a:extLst>
          </p:cNvPr>
          <p:cNvSpPr txBox="1"/>
          <p:nvPr/>
        </p:nvSpPr>
        <p:spPr>
          <a:xfrm>
            <a:off x="645968" y="5372006"/>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is_first</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True</a:t>
            </a:r>
          </a:p>
        </p:txBody>
      </p:sp>
      <p:sp>
        <p:nvSpPr>
          <p:cNvPr id="38" name="TextBox 37">
            <a:extLst>
              <a:ext uri="{FF2B5EF4-FFF2-40B4-BE49-F238E27FC236}">
                <a16:creationId xmlns:a16="http://schemas.microsoft.com/office/drawing/2014/main" xmlns="" id="{0C680A51-4AC6-0341-AD3B-DE04D2396DEE}"/>
              </a:ext>
            </a:extLst>
          </p:cNvPr>
          <p:cNvSpPr txBox="1"/>
          <p:nvPr/>
        </p:nvSpPr>
        <p:spPr>
          <a:xfrm>
            <a:off x="629926" y="4968197"/>
            <a:ext cx="4296369" cy="369332"/>
          </a:xfrm>
          <a:prstGeom prst="rect">
            <a:avLst/>
          </a:prstGeom>
          <a:noFill/>
        </p:spPr>
        <p:txBody>
          <a:bodyPr wrap="none" rtlCol="0">
            <a:spAutoFit/>
          </a:bodyPr>
          <a:lstStyle/>
          <a:p>
            <a:r>
              <a:rPr kumimoji="1" lang="ko-KR" altLang="en-US" dirty="0">
                <a:solidFill>
                  <a:prstClr val="black"/>
                </a:solidFill>
                <a:latin typeface="맑은 고딕" panose="020F0502020204030204"/>
                <a:ea typeface="맑은 고딕" panose="020B0503020000020004" pitchFamily="50" charset="-127"/>
              </a:rPr>
              <a:t>첫 사진 캡처 여부를 저장하기 위한 </a:t>
            </a:r>
            <a:r>
              <a:rPr kumimoji="1" lang="en-US" altLang="ko-KR" dirty="0">
                <a:solidFill>
                  <a:prstClr val="black"/>
                </a:solidFill>
                <a:latin typeface="맑은 고딕" panose="020F0502020204030204"/>
                <a:ea typeface="맑은 고딕" panose="020B0503020000020004" pitchFamily="50" charset="-127"/>
              </a:rPr>
              <a:t>flag</a:t>
            </a:r>
            <a:endParaRPr kumimoji="1" lang="ko-KR" altLang="en-US" dirty="0">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98806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301680" y="1714320"/>
            <a:ext cx="4761000" cy="4541040"/>
          </a:xfrm>
          <a:prstGeom prst="rect">
            <a:avLst/>
          </a:prstGeom>
          <a:noFill/>
          <a:ln>
            <a:solidFill>
              <a:srgbClr val="5B9BD5"/>
            </a:solidFill>
          </a:ln>
        </p:spPr>
        <p:style>
          <a:lnRef idx="0">
            <a:scrgbClr r="0" g="0" b="0"/>
          </a:lnRef>
          <a:fillRef idx="0">
            <a:scrgbClr r="0" g="0" b="0"/>
          </a:fillRef>
          <a:effectRef idx="0">
            <a:scrgbClr r="0" g="0" b="0"/>
          </a:effectRef>
          <a:fontRef idx="minor"/>
        </p:style>
        <p:txBody>
          <a:bodyPr lIns="90000" tIns="45000" rIns="90000" bIns="45000"/>
          <a:lstStyle/>
          <a:p>
            <a:pPr marL="914400" lvl="1" indent="-456840">
              <a:lnSpc>
                <a:spcPct val="100000"/>
              </a:lnSpc>
              <a:buClr>
                <a:srgbClr val="0070C0"/>
              </a:buClr>
              <a:buFont typeface="StarSymbol"/>
              <a:buAutoNum type="arabicPeriod"/>
            </a:pPr>
            <a:r>
              <a:rPr lang="en-US" sz="2400" b="0" strike="noStrike" spc="-1">
                <a:solidFill>
                  <a:srgbClr val="0070C0"/>
                </a:solidFill>
                <a:uFill>
                  <a:solidFill>
                    <a:srgbClr val="FFFFFF"/>
                  </a:solidFill>
                </a:uFill>
                <a:latin typeface="Calibri"/>
              </a:rPr>
              <a:t>Framework 과 </a:t>
            </a:r>
            <a:endParaRPr lang="en-US" sz="1800" b="0" strike="noStrike" spc="-1">
              <a:solidFill>
                <a:srgbClr val="000000"/>
              </a:solidFill>
              <a:uFill>
                <a:solidFill>
                  <a:srgbClr val="FFFFFF"/>
                </a:solidFill>
              </a:uFill>
              <a:latin typeface="Arial"/>
            </a:endParaRPr>
          </a:p>
          <a:p>
            <a:pPr marL="457200">
              <a:lnSpc>
                <a:spcPct val="100000"/>
              </a:lnSpc>
            </a:pPr>
            <a:r>
              <a:rPr lang="en-US" sz="2400" b="0" strike="noStrike" spc="-1">
                <a:solidFill>
                  <a:srgbClr val="0070C0"/>
                </a:solidFill>
                <a:uFill>
                  <a:solidFill>
                    <a:srgbClr val="FFFFFF"/>
                  </a:solidFill>
                </a:uFill>
                <a:latin typeface="Calibri"/>
              </a:rPr>
              <a:t>Network 모델을 선정합니다. </a:t>
            </a:r>
            <a:endParaRPr lang="en-US" sz="1800" b="0" strike="noStrike" spc="-1">
              <a:solidFill>
                <a:srgbClr val="000000"/>
              </a:solidFill>
              <a:uFill>
                <a:solidFill>
                  <a:srgbClr val="FFFFFF"/>
                </a:solidFill>
              </a:uFill>
              <a:latin typeface="Arial"/>
            </a:endParaRPr>
          </a:p>
          <a:p>
            <a:pPr marL="457200">
              <a:lnSpc>
                <a:spcPct val="100000"/>
              </a:lnSpc>
            </a:pPr>
            <a:r>
              <a:rPr lang="en-US" sz="2400" b="0" strike="noStrike" spc="-1">
                <a:solidFill>
                  <a:srgbClr val="000000"/>
                </a:solidFill>
                <a:uFill>
                  <a:solidFill>
                    <a:srgbClr val="FFFFFF"/>
                  </a:solidFill>
                </a:uFill>
                <a:latin typeface="Calibri"/>
              </a:rPr>
              <a:t> </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Framework  - TF, Caffe, Mxnet, BigDL, CNTK….</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Network topology – ResNet50, InceptionV3, MobileNet, SSD300….</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Category </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alibri"/>
              </a:rPr>
              <a:t>Image classification, Object Detection, Image segmentation, Speech Recognition,…</a:t>
            </a:r>
            <a:endParaRPr lang="en-US" sz="1800" b="0" strike="noStrike" spc="-1">
              <a:solidFill>
                <a:srgbClr val="000000"/>
              </a:solidFill>
              <a:uFill>
                <a:solidFill>
                  <a:srgbClr val="FFFFFF"/>
                </a:solidFill>
              </a:uFill>
              <a:latin typeface="Arial"/>
            </a:endParaRPr>
          </a:p>
        </p:txBody>
      </p:sp>
      <p:pic>
        <p:nvPicPr>
          <p:cNvPr id="134" name="Picture 17"/>
          <p:cNvPicPr/>
          <p:nvPr/>
        </p:nvPicPr>
        <p:blipFill>
          <a:blip r:embed="rId3"/>
          <a:stretch/>
        </p:blipFill>
        <p:spPr>
          <a:xfrm>
            <a:off x="5495400" y="1140120"/>
            <a:ext cx="6218280" cy="2059200"/>
          </a:xfrm>
          <a:prstGeom prst="rect">
            <a:avLst/>
          </a:prstGeom>
          <a:ln>
            <a:noFill/>
          </a:ln>
        </p:spPr>
      </p:pic>
      <p:pic>
        <p:nvPicPr>
          <p:cNvPr id="135" name="Picture 18"/>
          <p:cNvPicPr/>
          <p:nvPr/>
        </p:nvPicPr>
        <p:blipFill>
          <a:blip r:embed="rId4"/>
          <a:stretch/>
        </p:blipFill>
        <p:spPr>
          <a:xfrm>
            <a:off x="5236200" y="3396240"/>
            <a:ext cx="6955560" cy="3426480"/>
          </a:xfrm>
          <a:prstGeom prst="rect">
            <a:avLst/>
          </a:prstGeom>
          <a:ln>
            <a:noFill/>
          </a:ln>
        </p:spPr>
      </p:pic>
      <p:sp>
        <p:nvSpPr>
          <p:cNvPr id="136" name="CustomShape 2"/>
          <p:cNvSpPr/>
          <p:nvPr/>
        </p:nvSpPr>
        <p:spPr>
          <a:xfrm>
            <a:off x="-2160" y="0"/>
            <a:ext cx="12191760" cy="577800"/>
          </a:xfrm>
          <a:prstGeom prst="rect">
            <a:avLst/>
          </a:prstGeom>
          <a:solidFill>
            <a:srgbClr val="FFFFFF"/>
          </a:solidFill>
          <a:ln w="12600">
            <a:solidFill>
              <a:srgbClr val="5B9BD5"/>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인공지능 딥 러닝 구현 순서</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3" name="Rectangle 22"/>
          <p:cNvSpPr/>
          <p:nvPr/>
        </p:nvSpPr>
        <p:spPr>
          <a:xfrm>
            <a:off x="377935" y="622090"/>
            <a:ext cx="2443237" cy="4487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latinLnBrk="0"/>
            <a:r>
              <a:rPr lang="en-US" kern="0" dirty="0" smtClean="0">
                <a:solidFill>
                  <a:prstClr val="black"/>
                </a:solidFill>
                <a:latin typeface="Calibri" panose="020F0502020204030204"/>
              </a:rPr>
              <a:t>6. Inferencing</a:t>
            </a:r>
          </a:p>
        </p:txBody>
      </p:sp>
      <p:sp>
        <p:nvSpPr>
          <p:cNvPr id="16" name="TextBox 15">
            <a:extLst>
              <a:ext uri="{FF2B5EF4-FFF2-40B4-BE49-F238E27FC236}">
                <a16:creationId xmlns:a16="http://schemas.microsoft.com/office/drawing/2014/main" xmlns="" id="{F73B8090-9F0E-5B43-8E22-0F9C49BEC467}"/>
              </a:ext>
            </a:extLst>
          </p:cNvPr>
          <p:cNvSpPr txBox="1"/>
          <p:nvPr/>
        </p:nvSpPr>
        <p:spPr>
          <a:xfrm>
            <a:off x="641158" y="1664576"/>
            <a:ext cx="10852485" cy="369332"/>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latinLnBrk="0"/>
            <a:r>
              <a:rPr lang="en" altLang="ko-KR" kern="0" dirty="0" err="1" smtClean="0">
                <a:solidFill>
                  <a:prstClr val="white"/>
                </a:solidFill>
                <a:latin typeface="맑은 고딕" panose="020F0502020204030204"/>
                <a:ea typeface="맑은 고딕" panose="020B0503020000020004" pitchFamily="50" charset="-127"/>
              </a:rPr>
              <a:t>detect_count</a:t>
            </a:r>
            <a:r>
              <a:rPr lang="en" altLang="ko-KR" kern="0" dirty="0" smtClean="0">
                <a:solidFill>
                  <a:prstClr val="white"/>
                </a:solidFill>
                <a:latin typeface="맑은 고딕" panose="020F0502020204030204"/>
                <a:ea typeface="맑은 고딕" panose="020B0503020000020004" pitchFamily="50" charset="-127"/>
              </a:rPr>
              <a:t> = 0</a:t>
            </a:r>
          </a:p>
        </p:txBody>
      </p:sp>
      <p:sp>
        <p:nvSpPr>
          <p:cNvPr id="17" name="TextBox 16">
            <a:extLst>
              <a:ext uri="{FF2B5EF4-FFF2-40B4-BE49-F238E27FC236}">
                <a16:creationId xmlns:a16="http://schemas.microsoft.com/office/drawing/2014/main" xmlns="" id="{B5891168-65C2-DD48-A02E-045F6CC0BE31}"/>
              </a:ext>
            </a:extLst>
          </p:cNvPr>
          <p:cNvSpPr txBox="1"/>
          <p:nvPr/>
        </p:nvSpPr>
        <p:spPr>
          <a:xfrm>
            <a:off x="641158" y="1228683"/>
            <a:ext cx="6362319" cy="369332"/>
          </a:xfrm>
          <a:prstGeom prst="rect">
            <a:avLst/>
          </a:prstGeom>
          <a:noFill/>
        </p:spPr>
        <p:txBody>
          <a:bodyPr wrap="none" rtlCol="0">
            <a:spAutoFit/>
          </a:bodyPr>
          <a:lstStyle/>
          <a:p>
            <a:r>
              <a:rPr kumimoji="1" lang="en-US" altLang="ko-KR" dirty="0">
                <a:solidFill>
                  <a:prstClr val="black"/>
                </a:solidFill>
                <a:latin typeface="맑은 고딕" panose="020F0502020204030204"/>
                <a:ea typeface="맑은 고딕" panose="020B0503020000020004" pitchFamily="50" charset="-127"/>
              </a:rPr>
              <a:t>15</a:t>
            </a:r>
            <a:r>
              <a:rPr kumimoji="1" lang="ko-KR" altLang="en-US" dirty="0">
                <a:solidFill>
                  <a:prstClr val="black"/>
                </a:solidFill>
                <a:latin typeface="맑은 고딕" panose="020F0502020204030204"/>
                <a:ea typeface="맑은 고딕" panose="020B0503020000020004" pitchFamily="50" charset="-127"/>
              </a:rPr>
              <a:t>프레임 이상 </a:t>
            </a:r>
            <a:r>
              <a:rPr kumimoji="1" lang="en-US" altLang="ko-KR" dirty="0">
                <a:solidFill>
                  <a:prstClr val="black"/>
                </a:solidFill>
                <a:latin typeface="맑은 고딕" panose="020F0502020204030204"/>
                <a:ea typeface="맑은 고딕" panose="020B0503020000020004" pitchFamily="50" charset="-127"/>
              </a:rPr>
              <a:t>detect</a:t>
            </a:r>
            <a:r>
              <a:rPr kumimoji="1" lang="ko-KR" altLang="en-US" dirty="0">
                <a:solidFill>
                  <a:prstClr val="black"/>
                </a:solidFill>
                <a:latin typeface="맑은 고딕" panose="020F0502020204030204"/>
                <a:ea typeface="맑은 고딕" panose="020B0503020000020004" pitchFamily="50" charset="-127"/>
              </a:rPr>
              <a:t> 돼야 프레임 캡처를 하기 위한 카운터</a:t>
            </a:r>
          </a:p>
        </p:txBody>
      </p:sp>
      <p:sp>
        <p:nvSpPr>
          <p:cNvPr id="18" name="TextBox 17">
            <a:extLst>
              <a:ext uri="{FF2B5EF4-FFF2-40B4-BE49-F238E27FC236}">
                <a16:creationId xmlns:a16="http://schemas.microsoft.com/office/drawing/2014/main" xmlns="" id="{7DE5847F-5A52-0541-80D0-2950CC421BE7}"/>
              </a:ext>
            </a:extLst>
          </p:cNvPr>
          <p:cNvSpPr txBox="1"/>
          <p:nvPr/>
        </p:nvSpPr>
        <p:spPr>
          <a:xfrm>
            <a:off x="641158" y="2547253"/>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latinLnBrk="0"/>
            <a:r>
              <a:rPr lang="en" altLang="ko-KR" kern="0" dirty="0" err="1" smtClean="0">
                <a:solidFill>
                  <a:prstClr val="white"/>
                </a:solidFill>
                <a:latin typeface="맑은 고딕" panose="020F0502020204030204"/>
                <a:ea typeface="맑은 고딕" panose="020B0503020000020004" pitchFamily="50" charset="-127"/>
              </a:rPr>
              <a:t>first_detect_time</a:t>
            </a:r>
            <a:r>
              <a:rPr lang="en" altLang="ko-KR" kern="0" dirty="0" smtClean="0">
                <a:solidFill>
                  <a:prstClr val="white"/>
                </a:solidFill>
                <a:latin typeface="맑은 고딕" panose="020F0502020204030204"/>
                <a:ea typeface="맑은 고딕" panose="020B0503020000020004" pitchFamily="50" charset="-127"/>
              </a:rPr>
              <a:t> = 0</a:t>
            </a:r>
            <a:br>
              <a:rPr lang="en" altLang="ko-KR" kern="0" dirty="0" smtClean="0">
                <a:solidFill>
                  <a:prstClr val="white"/>
                </a:solidFill>
                <a:latin typeface="맑은 고딕" panose="020F0502020204030204"/>
                <a:ea typeface="맑은 고딕" panose="020B0503020000020004" pitchFamily="50" charset="-127"/>
              </a:rPr>
            </a:br>
            <a:r>
              <a:rPr lang="en" altLang="ko-KR" kern="0" dirty="0" err="1" smtClean="0">
                <a:solidFill>
                  <a:prstClr val="white"/>
                </a:solidFill>
                <a:latin typeface="맑은 고딕" panose="020F0502020204030204"/>
                <a:ea typeface="맑은 고딕" panose="020B0503020000020004" pitchFamily="50" charset="-127"/>
              </a:rPr>
              <a:t>last_detect_time</a:t>
            </a:r>
            <a:r>
              <a:rPr lang="en" altLang="ko-KR" kern="0" dirty="0" smtClean="0">
                <a:solidFill>
                  <a:prstClr val="white"/>
                </a:solidFill>
                <a:latin typeface="맑은 고딕" panose="020F0502020204030204"/>
                <a:ea typeface="맑은 고딕" panose="020B0503020000020004" pitchFamily="50" charset="-127"/>
              </a:rPr>
              <a:t> = 0</a:t>
            </a:r>
          </a:p>
        </p:txBody>
      </p:sp>
      <p:sp>
        <p:nvSpPr>
          <p:cNvPr id="19" name="TextBox 18">
            <a:extLst>
              <a:ext uri="{FF2B5EF4-FFF2-40B4-BE49-F238E27FC236}">
                <a16:creationId xmlns:a16="http://schemas.microsoft.com/office/drawing/2014/main" xmlns="" id="{A53ACC2B-63BF-B94A-A699-351F1F3F370E}"/>
              </a:ext>
            </a:extLst>
          </p:cNvPr>
          <p:cNvSpPr txBox="1"/>
          <p:nvPr/>
        </p:nvSpPr>
        <p:spPr>
          <a:xfrm>
            <a:off x="641158" y="2178686"/>
            <a:ext cx="3512500" cy="369332"/>
          </a:xfrm>
          <a:prstGeom prst="rect">
            <a:avLst/>
          </a:prstGeom>
          <a:noFill/>
        </p:spPr>
        <p:txBody>
          <a:bodyPr wrap="none" rtlCol="0">
            <a:spAutoFit/>
          </a:bodyPr>
          <a:lstStyle/>
          <a:p>
            <a:r>
              <a:rPr kumimoji="1" lang="ko-KR" altLang="en-US" dirty="0">
                <a:solidFill>
                  <a:prstClr val="black"/>
                </a:solidFill>
                <a:latin typeface="맑은 고딕" panose="020F0502020204030204"/>
                <a:ea typeface="맑은 고딕" panose="020B0503020000020004" pitchFamily="50" charset="-127"/>
              </a:rPr>
              <a:t>사진 캡쳐 시간을 저장하는 변수</a:t>
            </a:r>
          </a:p>
        </p:txBody>
      </p:sp>
      <p:sp>
        <p:nvSpPr>
          <p:cNvPr id="10" name="TextBox 9">
            <a:extLst>
              <a:ext uri="{FF2B5EF4-FFF2-40B4-BE49-F238E27FC236}">
                <a16:creationId xmlns:a16="http://schemas.microsoft.com/office/drawing/2014/main" xmlns="" id="{09B5FEE9-493C-9542-8358-9E768DA93EB6}"/>
              </a:ext>
            </a:extLst>
          </p:cNvPr>
          <p:cNvSpPr txBox="1"/>
          <p:nvPr/>
        </p:nvSpPr>
        <p:spPr>
          <a:xfrm>
            <a:off x="614557" y="3597358"/>
            <a:ext cx="10962645" cy="369332"/>
          </a:xfrm>
          <a:prstGeom prst="rect">
            <a:avLst/>
          </a:prstGeom>
          <a:noFill/>
        </p:spPr>
        <p:txBody>
          <a:bodyPr wrap="square" rtlCol="0">
            <a:spAutoFit/>
          </a:bodyPr>
          <a:lstStyle/>
          <a:p>
            <a:r>
              <a:rPr lang="en-US" altLang="ko-KR" dirty="0">
                <a:solidFill>
                  <a:prstClr val="black"/>
                </a:solidFill>
                <a:latin typeface="맑은 고딕" panose="020F0502020204030204"/>
                <a:ea typeface="맑은 고딕" panose="020B0503020000020004" pitchFamily="50" charset="-127"/>
              </a:rPr>
              <a:t>Input</a:t>
            </a:r>
            <a:r>
              <a:rPr lang="ko-KR" altLang="en-US" dirty="0">
                <a:solidFill>
                  <a:prstClr val="black"/>
                </a:solidFill>
                <a:latin typeface="맑은 고딕" panose="020F0502020204030204"/>
                <a:ea typeface="맑은 고딕" panose="020B0503020000020004" pitchFamily="50" charset="-127"/>
              </a:rPr>
              <a:t>에 맞게 이미지 사이즈 조정 및 색상 변환</a:t>
            </a:r>
            <a:endParaRPr lang="en-US" altLang="ko-KR" dirty="0">
              <a:solidFill>
                <a:prstClr val="black"/>
              </a:solidFill>
              <a:latin typeface="맑은 고딕"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xmlns="" id="{90786441-CC27-FC42-958D-A6946311CAA1}"/>
              </a:ext>
            </a:extLst>
          </p:cNvPr>
          <p:cNvSpPr txBox="1"/>
          <p:nvPr/>
        </p:nvSpPr>
        <p:spPr>
          <a:xfrm>
            <a:off x="641159" y="4030284"/>
            <a:ext cx="10852485" cy="1200329"/>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n, c, h, w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net.inputs</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input_blob</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].shape</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images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np.ndarray</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(shape=(n, c, h, w))</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images[0] = cv2.resize(frame, (300,  300)).transpose((2,0,1))</a:t>
            </a:r>
          </a:p>
        </p:txBody>
      </p:sp>
      <p:sp>
        <p:nvSpPr>
          <p:cNvPr id="12" name="TextBox 11">
            <a:extLst>
              <a:ext uri="{FF2B5EF4-FFF2-40B4-BE49-F238E27FC236}">
                <a16:creationId xmlns:a16="http://schemas.microsoft.com/office/drawing/2014/main" xmlns="" id="{0728C15C-FAF4-F146-9197-4248E2B5F55A}"/>
              </a:ext>
            </a:extLst>
          </p:cNvPr>
          <p:cNvSpPr txBox="1"/>
          <p:nvPr/>
        </p:nvSpPr>
        <p:spPr>
          <a:xfrm>
            <a:off x="641158" y="5866696"/>
            <a:ext cx="10852485" cy="64633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res =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exec_net.infer</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(inputs={</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input_blob</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images})</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detections = res[</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out_blob</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][0][0]</a:t>
            </a:r>
          </a:p>
        </p:txBody>
      </p:sp>
      <p:sp>
        <p:nvSpPr>
          <p:cNvPr id="13" name="TextBox 12">
            <a:extLst>
              <a:ext uri="{FF2B5EF4-FFF2-40B4-BE49-F238E27FC236}">
                <a16:creationId xmlns:a16="http://schemas.microsoft.com/office/drawing/2014/main" xmlns="" id="{C079C1FB-6F4D-C545-B289-995030DD7417}"/>
              </a:ext>
            </a:extLst>
          </p:cNvPr>
          <p:cNvSpPr txBox="1"/>
          <p:nvPr/>
        </p:nvSpPr>
        <p:spPr>
          <a:xfrm>
            <a:off x="641158" y="5497364"/>
            <a:ext cx="1420582" cy="369332"/>
          </a:xfrm>
          <a:prstGeom prst="rect">
            <a:avLst/>
          </a:prstGeom>
          <a:noFill/>
        </p:spPr>
        <p:txBody>
          <a:bodyPr wrap="none" rtlCol="0">
            <a:spAutoFit/>
          </a:bodyPr>
          <a:lstStyle/>
          <a:p>
            <a:r>
              <a:rPr kumimoji="1" lang="ko-KR" altLang="en-US" dirty="0">
                <a:solidFill>
                  <a:prstClr val="black"/>
                </a:solidFill>
                <a:latin typeface="맑은 고딕" panose="020F0502020204030204"/>
                <a:ea typeface="맑은 고딕" panose="020B0503020000020004" pitchFamily="50" charset="-127"/>
              </a:rPr>
              <a:t>이미지 추론</a:t>
            </a:r>
          </a:p>
        </p:txBody>
      </p:sp>
    </p:spTree>
    <p:extLst>
      <p:ext uri="{BB962C8B-B14F-4D97-AF65-F5344CB8AC3E}">
        <p14:creationId xmlns:p14="http://schemas.microsoft.com/office/powerpoint/2010/main" val="4050197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0" name="TextBox 19">
            <a:extLst>
              <a:ext uri="{FF2B5EF4-FFF2-40B4-BE49-F238E27FC236}">
                <a16:creationId xmlns:a16="http://schemas.microsoft.com/office/drawing/2014/main" xmlns="" id="{09B5FEE9-493C-9542-8358-9E768DA93EB6}"/>
              </a:ext>
            </a:extLst>
          </p:cNvPr>
          <p:cNvSpPr txBox="1"/>
          <p:nvPr/>
        </p:nvSpPr>
        <p:spPr>
          <a:xfrm>
            <a:off x="541920" y="1240513"/>
            <a:ext cx="10962645" cy="369332"/>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추론 결과처리 후 일정 인식률</a:t>
            </a:r>
            <a:r>
              <a:rPr lang="en-US" altLang="ko-KR" dirty="0">
                <a:solidFill>
                  <a:prstClr val="black"/>
                </a:solidFill>
                <a:latin typeface="맑은 고딕" panose="020F0502020204030204"/>
                <a:ea typeface="맑은 고딕" panose="020B0503020000020004" pitchFamily="50" charset="-127"/>
              </a:rPr>
              <a:t>(confidence)</a:t>
            </a:r>
            <a:r>
              <a:rPr lang="ko-KR" altLang="en-US" dirty="0">
                <a:solidFill>
                  <a:prstClr val="black"/>
                </a:solidFill>
                <a:latin typeface="맑은 고딕" panose="020F0502020204030204"/>
                <a:ea typeface="맑은 고딕" panose="020B0503020000020004" pitchFamily="50" charset="-127"/>
              </a:rPr>
              <a:t> 이상인 데이터만 이후 코드 실행</a:t>
            </a:r>
            <a:endParaRPr lang="en-US" altLang="ko-KR" dirty="0">
              <a:solidFill>
                <a:prstClr val="black"/>
              </a:solidFill>
              <a:latin typeface="맑은 고딕" panose="020F0502020204030204"/>
              <a:ea typeface="맑은 고딕" panose="020B0503020000020004" pitchFamily="50" charset="-127"/>
            </a:endParaRPr>
          </a:p>
        </p:txBody>
      </p:sp>
      <p:sp>
        <p:nvSpPr>
          <p:cNvPr id="21" name="TextBox 20">
            <a:extLst>
              <a:ext uri="{FF2B5EF4-FFF2-40B4-BE49-F238E27FC236}">
                <a16:creationId xmlns:a16="http://schemas.microsoft.com/office/drawing/2014/main" xmlns="" id="{90786441-CC27-FC42-958D-A6946311CAA1}"/>
              </a:ext>
            </a:extLst>
          </p:cNvPr>
          <p:cNvSpPr txBox="1"/>
          <p:nvPr/>
        </p:nvSpPr>
        <p:spPr>
          <a:xfrm>
            <a:off x="594792" y="1676406"/>
            <a:ext cx="10852485" cy="34163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for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detect in enumerate(detections):</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image_id</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float(detect[0])</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label_index</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int(detect[1])</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confidence = float(detect[2])</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image_id</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&lt; 0 or confidence == 0.:</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continue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confidence &gt; 0.7:</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ko-KR" altLang="en-US"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US"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ko-KR" altLang="en-US"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US"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r>
              <a:rPr kumimoji="0" lang="ko-KR" altLang="en-US"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US"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endPar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2" name="Rectangle 21"/>
          <p:cNvSpPr/>
          <p:nvPr/>
        </p:nvSpPr>
        <p:spPr>
          <a:xfrm>
            <a:off x="392112" y="620200"/>
            <a:ext cx="2641711" cy="392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smtClean="0">
                <a:solidFill>
                  <a:prstClr val="black"/>
                </a:solidFill>
              </a:rPr>
              <a:t>7 Inference</a:t>
            </a:r>
            <a:r>
              <a:rPr lang="ko-KR" altLang="en-US" dirty="0">
                <a:solidFill>
                  <a:prstClr val="black"/>
                </a:solidFill>
              </a:rPr>
              <a:t>결과 표시하기</a:t>
            </a:r>
            <a:endParaRPr lang="en-US" dirty="0">
              <a:solidFill>
                <a:prstClr val="black"/>
              </a:solidFill>
            </a:endParaRPr>
          </a:p>
        </p:txBody>
      </p:sp>
    </p:spTree>
    <p:extLst>
      <p:ext uri="{BB962C8B-B14F-4D97-AF65-F5344CB8AC3E}">
        <p14:creationId xmlns:p14="http://schemas.microsoft.com/office/powerpoint/2010/main" val="1333003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2" name="Rectangle 21"/>
          <p:cNvSpPr/>
          <p:nvPr/>
        </p:nvSpPr>
        <p:spPr>
          <a:xfrm>
            <a:off x="392112" y="620200"/>
            <a:ext cx="3283776" cy="392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smtClean="0">
                <a:solidFill>
                  <a:prstClr val="black"/>
                </a:solidFill>
              </a:rPr>
              <a:t>7 Inference</a:t>
            </a:r>
            <a:r>
              <a:rPr lang="ko-KR" altLang="en-US" dirty="0">
                <a:solidFill>
                  <a:prstClr val="black"/>
                </a:solidFill>
              </a:rPr>
              <a:t>결과 표시하기</a:t>
            </a:r>
            <a:endParaRPr lang="en-US" dirty="0">
              <a:solidFill>
                <a:prstClr val="black"/>
              </a:solidFill>
            </a:endParaRPr>
          </a:p>
        </p:txBody>
      </p:sp>
      <p:sp>
        <p:nvSpPr>
          <p:cNvPr id="6" name="TextBox 5">
            <a:extLst>
              <a:ext uri="{FF2B5EF4-FFF2-40B4-BE49-F238E27FC236}">
                <a16:creationId xmlns:a16="http://schemas.microsoft.com/office/drawing/2014/main" xmlns="" id="{09B5FEE9-493C-9542-8358-9E768DA93EB6}"/>
              </a:ext>
            </a:extLst>
          </p:cNvPr>
          <p:cNvSpPr txBox="1"/>
          <p:nvPr/>
        </p:nvSpPr>
        <p:spPr>
          <a:xfrm>
            <a:off x="674341" y="1161821"/>
            <a:ext cx="10962645" cy="923330"/>
          </a:xfrm>
          <a:prstGeom prst="rect">
            <a:avLst/>
          </a:prstGeom>
          <a:noFill/>
        </p:spPr>
        <p:txBody>
          <a:bodyPr wrap="square" rtlCol="0">
            <a:spAutoFit/>
          </a:bodyPr>
          <a:lstStyle/>
          <a:p>
            <a:r>
              <a:rPr lang="en-US" altLang="ko-KR" dirty="0">
                <a:solidFill>
                  <a:prstClr val="black"/>
                </a:solidFill>
                <a:latin typeface="맑은 고딕" panose="020F0502020204030204"/>
                <a:ea typeface="맑은 고딕" panose="020B0503020000020004" pitchFamily="50" charset="-127"/>
              </a:rPr>
              <a:t>Confidence</a:t>
            </a:r>
            <a:r>
              <a:rPr lang="ko-KR" altLang="en-US" dirty="0">
                <a:solidFill>
                  <a:prstClr val="black"/>
                </a:solidFill>
                <a:latin typeface="맑은 고딕" panose="020F0502020204030204"/>
                <a:ea typeface="맑은 고딕" panose="020B0503020000020004" pitchFamily="50" charset="-127"/>
              </a:rPr>
              <a:t>가 </a:t>
            </a:r>
            <a:r>
              <a:rPr lang="en-US" altLang="ko-KR" dirty="0">
                <a:solidFill>
                  <a:prstClr val="black"/>
                </a:solidFill>
                <a:latin typeface="맑은 고딕" panose="020F0502020204030204"/>
                <a:ea typeface="맑은 고딕" panose="020B0503020000020004" pitchFamily="50" charset="-127"/>
              </a:rPr>
              <a:t>0.7</a:t>
            </a:r>
            <a:r>
              <a:rPr lang="ko-KR" altLang="en-US" dirty="0">
                <a:solidFill>
                  <a:prstClr val="black"/>
                </a:solidFill>
                <a:latin typeface="맑은 고딕" panose="020F0502020204030204"/>
                <a:ea typeface="맑은 고딕" panose="020B0503020000020004" pitchFamily="50" charset="-127"/>
              </a:rPr>
              <a:t>보다 큰 데이터에 대해 </a:t>
            </a:r>
            <a:endParaRPr lang="en-US" altLang="ko-KR" dirty="0">
              <a:solidFill>
                <a:prstClr val="black"/>
              </a:solidFill>
              <a:latin typeface="맑은 고딕" panose="020F0502020204030204"/>
              <a:ea typeface="맑은 고딕" panose="020B0503020000020004" pitchFamily="50" charset="-127"/>
            </a:endParaRPr>
          </a:p>
          <a:p>
            <a:r>
              <a:rPr lang="ko-KR" altLang="en-US" dirty="0">
                <a:solidFill>
                  <a:prstClr val="black"/>
                </a:solidFill>
                <a:latin typeface="맑은 고딕" panose="020F0502020204030204"/>
                <a:ea typeface="맑은 고딕" panose="020B0503020000020004" pitchFamily="50" charset="-127"/>
              </a:rPr>
              <a:t>원하는 물체가 </a:t>
            </a:r>
            <a:r>
              <a:rPr lang="ko-KR" altLang="en-US" dirty="0" err="1">
                <a:solidFill>
                  <a:prstClr val="black"/>
                </a:solidFill>
                <a:latin typeface="맑은 고딕" panose="020F0502020204030204"/>
                <a:ea typeface="맑은 고딕" panose="020B0503020000020004" pitchFamily="50" charset="-127"/>
              </a:rPr>
              <a:t>인식됐을</a:t>
            </a:r>
            <a:r>
              <a:rPr lang="ko-KR" altLang="en-US" dirty="0">
                <a:solidFill>
                  <a:prstClr val="black"/>
                </a:solidFill>
                <a:latin typeface="맑은 고딕" panose="020F0502020204030204"/>
                <a:ea typeface="맑은 고딕" panose="020B0503020000020004" pitchFamily="50" charset="-127"/>
              </a:rPr>
              <a:t> 시 </a:t>
            </a:r>
            <a:r>
              <a:rPr lang="en-US" altLang="ko-KR" dirty="0" err="1">
                <a:solidFill>
                  <a:prstClr val="black"/>
                </a:solidFill>
                <a:latin typeface="맑은 고딕" panose="020F0502020204030204"/>
                <a:ea typeface="맑은 고딕" panose="020B0503020000020004" pitchFamily="50" charset="-127"/>
              </a:rPr>
              <a:t>detect_count</a:t>
            </a:r>
            <a:r>
              <a:rPr lang="ko-KR" altLang="en-US" dirty="0" err="1">
                <a:solidFill>
                  <a:prstClr val="black"/>
                </a:solidFill>
                <a:latin typeface="맑은 고딕" panose="020F0502020204030204"/>
                <a:ea typeface="맑은 고딕" panose="020B0503020000020004" pitchFamily="50" charset="-127"/>
              </a:rPr>
              <a:t>를</a:t>
            </a:r>
            <a:r>
              <a:rPr lang="ko-KR" altLang="en-US" dirty="0">
                <a:solidFill>
                  <a:prstClr val="black"/>
                </a:solidFill>
                <a:latin typeface="맑은 고딕" panose="020F0502020204030204"/>
                <a:ea typeface="맑은 고딕" panose="020B0503020000020004" pitchFamily="50" charset="-127"/>
              </a:rPr>
              <a:t> </a:t>
            </a:r>
            <a:r>
              <a:rPr lang="en-US" altLang="ko-KR" dirty="0">
                <a:solidFill>
                  <a:prstClr val="black"/>
                </a:solidFill>
                <a:latin typeface="맑은 고딕" panose="020F0502020204030204"/>
                <a:ea typeface="맑은 고딕" panose="020B0503020000020004" pitchFamily="50" charset="-127"/>
              </a:rPr>
              <a:t>1</a:t>
            </a:r>
            <a:r>
              <a:rPr lang="ko-KR" altLang="en-US" dirty="0">
                <a:solidFill>
                  <a:prstClr val="black"/>
                </a:solidFill>
                <a:latin typeface="맑은 고딕" panose="020F0502020204030204"/>
                <a:ea typeface="맑은 고딕" panose="020B0503020000020004" pitchFamily="50" charset="-127"/>
              </a:rPr>
              <a:t>씩 증가</a:t>
            </a:r>
            <a:r>
              <a:rPr lang="en-US" altLang="ko-KR" dirty="0">
                <a:solidFill>
                  <a:prstClr val="black"/>
                </a:solidFill>
                <a:latin typeface="맑은 고딕" panose="020F0502020204030204"/>
                <a:ea typeface="맑은 고딕" panose="020B0503020000020004" pitchFamily="50" charset="-127"/>
              </a:rPr>
              <a:t>.</a:t>
            </a:r>
          </a:p>
          <a:p>
            <a:r>
              <a:rPr lang="en-US" altLang="ko-KR" dirty="0">
                <a:solidFill>
                  <a:prstClr val="black"/>
                </a:solidFill>
                <a:latin typeface="맑은 고딕" panose="020F0502020204030204"/>
                <a:ea typeface="맑은 고딕" panose="020B0503020000020004" pitchFamily="50" charset="-127"/>
              </a:rPr>
              <a:t>0.7</a:t>
            </a:r>
            <a:r>
              <a:rPr lang="ko-KR" altLang="en-US" dirty="0">
                <a:solidFill>
                  <a:prstClr val="black"/>
                </a:solidFill>
                <a:latin typeface="맑은 고딕" panose="020F0502020204030204"/>
                <a:ea typeface="맑은 고딕" panose="020B0503020000020004" pitchFamily="50" charset="-127"/>
              </a:rPr>
              <a:t>보다 작으면 </a:t>
            </a:r>
            <a:r>
              <a:rPr lang="en-US" altLang="ko-KR" dirty="0" err="1">
                <a:solidFill>
                  <a:prstClr val="black"/>
                </a:solidFill>
                <a:latin typeface="맑은 고딕" panose="020F0502020204030204"/>
                <a:ea typeface="맑은 고딕" panose="020B0503020000020004" pitchFamily="50" charset="-127"/>
              </a:rPr>
              <a:t>detect_count</a:t>
            </a:r>
            <a:r>
              <a:rPr lang="ko-KR" altLang="en-US" dirty="0">
                <a:solidFill>
                  <a:prstClr val="black"/>
                </a:solidFill>
                <a:latin typeface="맑은 고딕" panose="020F0502020204030204"/>
                <a:ea typeface="맑은 고딕" panose="020B0503020000020004" pitchFamily="50" charset="-127"/>
              </a:rPr>
              <a:t>가 </a:t>
            </a:r>
            <a:r>
              <a:rPr lang="en-US" altLang="ko-KR" dirty="0">
                <a:solidFill>
                  <a:prstClr val="black"/>
                </a:solidFill>
                <a:latin typeface="맑은 고딕" panose="020F0502020204030204"/>
                <a:ea typeface="맑은 고딕" panose="020B0503020000020004" pitchFamily="50" charset="-127"/>
              </a:rPr>
              <a:t>0</a:t>
            </a:r>
            <a:r>
              <a:rPr lang="ko-KR" altLang="en-US" dirty="0">
                <a:solidFill>
                  <a:prstClr val="black"/>
                </a:solidFill>
                <a:latin typeface="맑은 고딕" panose="020F0502020204030204"/>
                <a:ea typeface="맑은 고딕" panose="020B0503020000020004" pitchFamily="50" charset="-127"/>
              </a:rPr>
              <a:t>이 되므로 </a:t>
            </a:r>
            <a:r>
              <a:rPr lang="en-US" altLang="ko-KR" dirty="0">
                <a:solidFill>
                  <a:prstClr val="black"/>
                </a:solidFill>
                <a:latin typeface="맑은 고딕" panose="020F0502020204030204"/>
                <a:ea typeface="맑은 고딕" panose="020B0503020000020004" pitchFamily="50" charset="-127"/>
              </a:rPr>
              <a:t>15</a:t>
            </a:r>
            <a:r>
              <a:rPr lang="ko-KR" altLang="en-US" dirty="0">
                <a:solidFill>
                  <a:prstClr val="black"/>
                </a:solidFill>
                <a:latin typeface="맑은 고딕" panose="020F0502020204030204"/>
                <a:ea typeface="맑은 고딕" panose="020B0503020000020004" pitchFamily="50" charset="-127"/>
              </a:rPr>
              <a:t>프레임 이상 연속으로 </a:t>
            </a:r>
            <a:r>
              <a:rPr lang="en-US" altLang="ko-KR" dirty="0">
                <a:solidFill>
                  <a:prstClr val="black"/>
                </a:solidFill>
                <a:latin typeface="맑은 고딕" panose="020F0502020204030204"/>
                <a:ea typeface="맑은 고딕" panose="020B0503020000020004" pitchFamily="50" charset="-127"/>
              </a:rPr>
              <a:t>detect</a:t>
            </a:r>
            <a:r>
              <a:rPr lang="ko-KR" altLang="en-US" dirty="0">
                <a:solidFill>
                  <a:prstClr val="black"/>
                </a:solidFill>
                <a:latin typeface="맑은 고딕" panose="020F0502020204030204"/>
                <a:ea typeface="맑은 고딕" panose="020B0503020000020004" pitchFamily="50" charset="-127"/>
              </a:rPr>
              <a:t>되어야 프레임을 캡처한다</a:t>
            </a:r>
            <a:r>
              <a:rPr lang="en-US" altLang="ko-KR" dirty="0">
                <a:solidFill>
                  <a:prstClr val="black"/>
                </a:solidFill>
                <a:latin typeface="맑은 고딕" panose="020F0502020204030204"/>
                <a:ea typeface="맑은 고딕" panose="020B0503020000020004" pitchFamily="50" charset="-127"/>
              </a:rPr>
              <a:t>.</a:t>
            </a:r>
          </a:p>
        </p:txBody>
      </p:sp>
      <p:sp>
        <p:nvSpPr>
          <p:cNvPr id="7" name="TextBox 6">
            <a:extLst>
              <a:ext uri="{FF2B5EF4-FFF2-40B4-BE49-F238E27FC236}">
                <a16:creationId xmlns:a16="http://schemas.microsoft.com/office/drawing/2014/main" xmlns="" id="{90786441-CC27-FC42-958D-A6946311CAA1}"/>
              </a:ext>
            </a:extLst>
          </p:cNvPr>
          <p:cNvSpPr txBox="1"/>
          <p:nvPr/>
        </p:nvSpPr>
        <p:spPr>
          <a:xfrm>
            <a:off x="674341" y="2183606"/>
            <a:ext cx="10852485" cy="4247317"/>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if confidence &gt; 0.7:</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detected = labels[label_index-1]</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print(detected,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detect_count</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detected == "cat":</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print("cat confidence:", confidence)</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detected == "person" or detected == "dog" or detected == "plane" or detected == "horse:</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detect_count</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1</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if </a:t>
            </a:r>
            <a:r>
              <a:rPr kumimoji="0" lang="en" altLang="ko-KR" sz="18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detect_count</a:t>
            </a:r>
            <a: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&gt; 15:</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else:</a:t>
            </a:r>
            <a:b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8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detect_count</a:t>
            </a:r>
            <a:r>
              <a:rPr kumimoji="0" lang="en" altLang="ko-KR" sz="18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 0</a:t>
            </a: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captured = False</a:t>
            </a:r>
            <a:br>
              <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endParaRPr kumimoji="0" lang="en" altLang="ko-KR" sz="18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91891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2" name="Rectangle 21"/>
          <p:cNvSpPr/>
          <p:nvPr/>
        </p:nvSpPr>
        <p:spPr>
          <a:xfrm>
            <a:off x="392112" y="620200"/>
            <a:ext cx="3320352" cy="392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smtClean="0">
                <a:solidFill>
                  <a:prstClr val="black"/>
                </a:solidFill>
              </a:rPr>
              <a:t>7 Inference</a:t>
            </a:r>
            <a:r>
              <a:rPr lang="ko-KR" altLang="en-US" dirty="0">
                <a:solidFill>
                  <a:prstClr val="black"/>
                </a:solidFill>
              </a:rPr>
              <a:t>결과 표시하기</a:t>
            </a:r>
            <a:endParaRPr lang="en-US" dirty="0">
              <a:solidFill>
                <a:prstClr val="black"/>
              </a:solidFill>
            </a:endParaRPr>
          </a:p>
        </p:txBody>
      </p:sp>
      <p:sp>
        <p:nvSpPr>
          <p:cNvPr id="6" name="TextBox 5">
            <a:extLst>
              <a:ext uri="{FF2B5EF4-FFF2-40B4-BE49-F238E27FC236}">
                <a16:creationId xmlns:a16="http://schemas.microsoft.com/office/drawing/2014/main" xmlns="" id="{09B5FEE9-493C-9542-8358-9E768DA93EB6}"/>
              </a:ext>
            </a:extLst>
          </p:cNvPr>
          <p:cNvSpPr txBox="1"/>
          <p:nvPr/>
        </p:nvSpPr>
        <p:spPr>
          <a:xfrm>
            <a:off x="608678" y="1178813"/>
            <a:ext cx="10962645" cy="1477328"/>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이미지 캡처 코드</a:t>
            </a:r>
            <a:endParaRPr lang="en-US" altLang="ko-KR" dirty="0">
              <a:solidFill>
                <a:prstClr val="black"/>
              </a:solidFill>
              <a:latin typeface="맑은 고딕" panose="020F0502020204030204"/>
              <a:ea typeface="맑은 고딕" panose="020B0503020000020004" pitchFamily="50" charset="-127"/>
            </a:endParaRPr>
          </a:p>
          <a:p>
            <a:r>
              <a:rPr lang="en-US" altLang="ko-KR" dirty="0">
                <a:solidFill>
                  <a:prstClr val="black"/>
                </a:solidFill>
                <a:latin typeface="맑은 고딕" panose="020F0502020204030204"/>
                <a:ea typeface="맑은 고딕" panose="020B0503020000020004" pitchFamily="50" charset="-127"/>
              </a:rPr>
              <a:t>cv2.imwrite</a:t>
            </a:r>
            <a:r>
              <a:rPr lang="ko-KR" altLang="en-US" dirty="0">
                <a:solidFill>
                  <a:prstClr val="black"/>
                </a:solidFill>
                <a:latin typeface="맑은 고딕" panose="020F0502020204030204"/>
                <a:ea typeface="맑은 고딕" panose="020B0503020000020004" pitchFamily="50" charset="-127"/>
              </a:rPr>
              <a:t> 함수로 이미지를 저장한다</a:t>
            </a:r>
            <a:r>
              <a:rPr lang="en-US" altLang="ko-KR" dirty="0">
                <a:solidFill>
                  <a:prstClr val="black"/>
                </a:solidFill>
                <a:latin typeface="맑은 고딕" panose="020F0502020204030204"/>
                <a:ea typeface="맑은 고딕" panose="020B0503020000020004" pitchFamily="50" charset="-127"/>
              </a:rPr>
              <a:t>.</a:t>
            </a:r>
          </a:p>
          <a:p>
            <a:r>
              <a:rPr lang="en-US" altLang="ko-KR" dirty="0">
                <a:solidFill>
                  <a:prstClr val="black"/>
                </a:solidFill>
                <a:latin typeface="맑은 고딕" panose="020F0502020204030204"/>
                <a:ea typeface="맑은 고딕" panose="020B0503020000020004" pitchFamily="50" charset="-127"/>
              </a:rPr>
              <a:t>Timestamp</a:t>
            </a:r>
            <a:r>
              <a:rPr lang="ko-KR" altLang="en-US" dirty="0">
                <a:solidFill>
                  <a:prstClr val="black"/>
                </a:solidFill>
                <a:latin typeface="맑은 고딕" panose="020F0502020204030204"/>
                <a:ea typeface="맑은 고딕" panose="020B0503020000020004" pitchFamily="50" charset="-127"/>
              </a:rPr>
              <a:t>에 캡처 시간을 분 초 </a:t>
            </a:r>
            <a:r>
              <a:rPr lang="en-US" altLang="ko-KR" dirty="0">
                <a:solidFill>
                  <a:prstClr val="black"/>
                </a:solidFill>
                <a:latin typeface="맑은 고딕" panose="020F0502020204030204"/>
                <a:ea typeface="맑은 고딕" panose="020B0503020000020004" pitchFamily="50" charset="-127"/>
              </a:rPr>
              <a:t>100</a:t>
            </a:r>
            <a:r>
              <a:rPr lang="ko-KR" altLang="en-US" dirty="0">
                <a:solidFill>
                  <a:prstClr val="black"/>
                </a:solidFill>
                <a:latin typeface="맑은 고딕" panose="020F0502020204030204"/>
                <a:ea typeface="맑은 고딕" panose="020B0503020000020004" pitchFamily="50" charset="-127"/>
              </a:rPr>
              <a:t>분의 </a:t>
            </a:r>
            <a:r>
              <a:rPr lang="en-US" altLang="ko-KR" dirty="0">
                <a:solidFill>
                  <a:prstClr val="black"/>
                </a:solidFill>
                <a:latin typeface="맑은 고딕" panose="020F0502020204030204"/>
                <a:ea typeface="맑은 고딕" panose="020B0503020000020004" pitchFamily="50" charset="-127"/>
              </a:rPr>
              <a:t>1</a:t>
            </a:r>
            <a:r>
              <a:rPr lang="ko-KR" altLang="en-US" dirty="0">
                <a:solidFill>
                  <a:prstClr val="black"/>
                </a:solidFill>
                <a:latin typeface="맑은 고딕" panose="020F0502020204030204"/>
                <a:ea typeface="맑은 고딕" panose="020B0503020000020004" pitchFamily="50" charset="-127"/>
              </a:rPr>
              <a:t>초를 저장해</a:t>
            </a:r>
            <a:endParaRPr lang="en-US" altLang="ko-KR" dirty="0">
              <a:solidFill>
                <a:prstClr val="black"/>
              </a:solidFill>
              <a:latin typeface="맑은 고딕" panose="020F0502020204030204"/>
              <a:ea typeface="맑은 고딕" panose="020B0503020000020004" pitchFamily="50" charset="-127"/>
            </a:endParaRPr>
          </a:p>
          <a:p>
            <a:r>
              <a:rPr lang="ko-KR" altLang="en-US" dirty="0">
                <a:solidFill>
                  <a:prstClr val="black"/>
                </a:solidFill>
                <a:latin typeface="맑은 고딕" panose="020F0502020204030204"/>
                <a:ea typeface="맑은 고딕" panose="020B0503020000020004" pitchFamily="50" charset="-127"/>
              </a:rPr>
              <a:t>사진 파일의 제목으로 사용한다</a:t>
            </a:r>
            <a:r>
              <a:rPr lang="en-US" altLang="ko-KR" dirty="0">
                <a:solidFill>
                  <a:prstClr val="black"/>
                </a:solidFill>
                <a:latin typeface="맑은 고딕" panose="020F0502020204030204"/>
                <a:ea typeface="맑은 고딕" panose="020B0503020000020004" pitchFamily="50" charset="-127"/>
              </a:rPr>
              <a:t>.</a:t>
            </a:r>
          </a:p>
          <a:p>
            <a:r>
              <a:rPr lang="ko-KR" altLang="en-US" dirty="0">
                <a:solidFill>
                  <a:prstClr val="black"/>
                </a:solidFill>
                <a:latin typeface="맑은 고딕" panose="020F0502020204030204"/>
                <a:ea typeface="맑은 고딕" panose="020B0503020000020004" pitchFamily="50" charset="-127"/>
              </a:rPr>
              <a:t>캡쳐 후 </a:t>
            </a:r>
            <a:r>
              <a:rPr lang="en-US" altLang="ko-KR" dirty="0">
                <a:solidFill>
                  <a:prstClr val="black"/>
                </a:solidFill>
                <a:latin typeface="맑은 고딕" panose="020F0502020204030204"/>
                <a:ea typeface="맑은 고딕" panose="020B0503020000020004" pitchFamily="50" charset="-127"/>
              </a:rPr>
              <a:t>captured</a:t>
            </a:r>
            <a:r>
              <a:rPr lang="ko-KR" altLang="en-US" dirty="0" err="1">
                <a:solidFill>
                  <a:prstClr val="black"/>
                </a:solidFill>
                <a:latin typeface="맑은 고딕" panose="020F0502020204030204"/>
                <a:ea typeface="맑은 고딕" panose="020B0503020000020004" pitchFamily="50" charset="-127"/>
              </a:rPr>
              <a:t>를</a:t>
            </a:r>
            <a:r>
              <a:rPr lang="ko-KR" altLang="en-US" dirty="0">
                <a:solidFill>
                  <a:prstClr val="black"/>
                </a:solidFill>
                <a:latin typeface="맑은 고딕" panose="020F0502020204030204"/>
                <a:ea typeface="맑은 고딕" panose="020B0503020000020004" pitchFamily="50" charset="-127"/>
              </a:rPr>
              <a:t> </a:t>
            </a:r>
            <a:r>
              <a:rPr lang="en-US" altLang="ko-KR" dirty="0">
                <a:solidFill>
                  <a:prstClr val="black"/>
                </a:solidFill>
                <a:latin typeface="맑은 고딕" panose="020F0502020204030204"/>
                <a:ea typeface="맑은 고딕" panose="020B0503020000020004" pitchFamily="50" charset="-127"/>
              </a:rPr>
              <a:t>True</a:t>
            </a:r>
            <a:r>
              <a:rPr lang="ko-KR" altLang="en-US" dirty="0">
                <a:solidFill>
                  <a:prstClr val="black"/>
                </a:solidFill>
                <a:latin typeface="맑은 고딕" panose="020F0502020204030204"/>
                <a:ea typeface="맑은 고딕" panose="020B0503020000020004" pitchFamily="50" charset="-127"/>
              </a:rPr>
              <a:t>로 만들어 한 상황에 한 번만 캡처가 되도록 한다</a:t>
            </a:r>
            <a:r>
              <a:rPr lang="en-US" altLang="ko-KR" dirty="0">
                <a:solidFill>
                  <a:prstClr val="black"/>
                </a:solidFill>
                <a:latin typeface="맑은 고딕" panose="020F0502020204030204"/>
                <a:ea typeface="맑은 고딕" panose="020B0503020000020004" pitchFamily="50" charset="-127"/>
              </a:rPr>
              <a:t>.</a:t>
            </a:r>
          </a:p>
        </p:txBody>
      </p:sp>
      <p:sp>
        <p:nvSpPr>
          <p:cNvPr id="7" name="TextBox 6">
            <a:extLst>
              <a:ext uri="{FF2B5EF4-FFF2-40B4-BE49-F238E27FC236}">
                <a16:creationId xmlns:a16="http://schemas.microsoft.com/office/drawing/2014/main" xmlns="" id="{90786441-CC27-FC42-958D-A6946311CAA1}"/>
              </a:ext>
            </a:extLst>
          </p:cNvPr>
          <p:cNvSpPr txBox="1"/>
          <p:nvPr/>
        </p:nvSpPr>
        <p:spPr>
          <a:xfrm>
            <a:off x="663759" y="2822242"/>
            <a:ext cx="10852485" cy="39703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detect_count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&gt; 15:</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font = cv2.FONT_HERSHEY_SIMPLEX</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msg = "{} image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saved".format</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(detected)</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smtClean="0">
                <a:ln>
                  <a:noFill/>
                </a:ln>
                <a:solidFill>
                  <a:srgbClr val="70AD47"/>
                </a:solidFill>
                <a:effectLst/>
                <a:uLnTx/>
                <a:uFillTx/>
                <a:latin typeface="맑은 고딕" panose="020F0502020204030204"/>
                <a:ea typeface="맑은 고딕" panose="020B0503020000020004" pitchFamily="50" charset="-127"/>
                <a:cs typeface="+mn-cs"/>
              </a:rPr>
              <a:t>if not captured:</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now =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localtime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datetime.datetime.fromtimestamp</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(int(now))</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hundred = str(now).split('.')[1][:2]</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timestamp = "%02d%02d%s" %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localtime.minute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localtime.second</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hundred)</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cv2.imwrite("{}{}.</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jpeg".format</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(detected, timestamp), frame)</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smtClean="0">
                <a:ln>
                  <a:noFill/>
                </a:ln>
                <a:solidFill>
                  <a:srgbClr val="70AD47"/>
                </a:solidFill>
                <a:effectLst/>
                <a:uLnTx/>
                <a:uFillTx/>
                <a:latin typeface="맑은 고딕" panose="020F0502020204030204"/>
                <a:ea typeface="맑은 고딕" panose="020B0503020000020004" pitchFamily="50" charset="-127"/>
                <a:cs typeface="+mn-cs"/>
              </a:rPr>
              <a:t>captured = True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is_first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first_detect_time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is_first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False</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else:</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last_detect_time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cv2.putText(frame, msg, (30, 30), font, 1.5, (255,255,255), 2, cv2.LINE_AA)</a:t>
            </a:r>
          </a:p>
        </p:txBody>
      </p:sp>
    </p:spTree>
    <p:extLst>
      <p:ext uri="{BB962C8B-B14F-4D97-AF65-F5344CB8AC3E}">
        <p14:creationId xmlns:p14="http://schemas.microsoft.com/office/powerpoint/2010/main" val="2466075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469" name="CustomShape 14"/>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22" name="Rectangle 21"/>
          <p:cNvSpPr/>
          <p:nvPr/>
        </p:nvSpPr>
        <p:spPr>
          <a:xfrm>
            <a:off x="392112" y="620200"/>
            <a:ext cx="2899728" cy="392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400" dirty="0" smtClean="0">
                <a:solidFill>
                  <a:prstClr val="black"/>
                </a:solidFill>
              </a:rPr>
              <a:t>7 </a:t>
            </a:r>
            <a:r>
              <a:rPr lang="en-US" altLang="ko-KR" dirty="0" smtClean="0">
                <a:solidFill>
                  <a:prstClr val="black"/>
                </a:solidFill>
              </a:rPr>
              <a:t>Inference</a:t>
            </a:r>
            <a:r>
              <a:rPr lang="ko-KR" altLang="en-US" sz="1400" dirty="0">
                <a:solidFill>
                  <a:prstClr val="black"/>
                </a:solidFill>
              </a:rPr>
              <a:t>결과 표시하기</a:t>
            </a:r>
            <a:endParaRPr lang="en-US" sz="1400" dirty="0">
              <a:solidFill>
                <a:prstClr val="black"/>
              </a:solidFill>
            </a:endParaRPr>
          </a:p>
        </p:txBody>
      </p:sp>
      <p:sp>
        <p:nvSpPr>
          <p:cNvPr id="8" name="TextBox 7">
            <a:extLst>
              <a:ext uri="{FF2B5EF4-FFF2-40B4-BE49-F238E27FC236}">
                <a16:creationId xmlns:a16="http://schemas.microsoft.com/office/drawing/2014/main" xmlns="" id="{09B5FEE9-493C-9542-8358-9E768DA93EB6}"/>
              </a:ext>
            </a:extLst>
          </p:cNvPr>
          <p:cNvSpPr txBox="1"/>
          <p:nvPr/>
        </p:nvSpPr>
        <p:spPr>
          <a:xfrm>
            <a:off x="679565" y="1220329"/>
            <a:ext cx="10962645" cy="1477328"/>
          </a:xfrm>
          <a:prstGeom prst="rect">
            <a:avLst/>
          </a:prstGeom>
          <a:noFill/>
        </p:spPr>
        <p:txBody>
          <a:bodyPr wrap="square" rtlCol="0">
            <a:spAutoFit/>
          </a:bodyPr>
          <a:lstStyle/>
          <a:p>
            <a:r>
              <a:rPr lang="ko-KR" altLang="en-US" dirty="0">
                <a:solidFill>
                  <a:prstClr val="black"/>
                </a:solidFill>
                <a:latin typeface="맑은 고딕" panose="020F0502020204030204"/>
                <a:ea typeface="맑은 고딕" panose="020B0503020000020004" pitchFamily="50" charset="-127"/>
              </a:rPr>
              <a:t>이미지 캡처 코드</a:t>
            </a:r>
            <a:endParaRPr lang="en-US" altLang="ko-KR" dirty="0">
              <a:solidFill>
                <a:prstClr val="black"/>
              </a:solidFill>
              <a:latin typeface="맑은 고딕" panose="020F0502020204030204"/>
              <a:ea typeface="맑은 고딕" panose="020B0503020000020004" pitchFamily="50" charset="-127"/>
            </a:endParaRPr>
          </a:p>
          <a:p>
            <a:r>
              <a:rPr lang="ko-KR" altLang="en-US" dirty="0">
                <a:solidFill>
                  <a:prstClr val="black"/>
                </a:solidFill>
                <a:latin typeface="맑은 고딕" panose="020F0502020204030204"/>
                <a:ea typeface="맑은 고딕" panose="020B0503020000020004" pitchFamily="50" charset="-127"/>
              </a:rPr>
              <a:t>처음 이미지 캡처가 된 시간을 </a:t>
            </a:r>
            <a:r>
              <a:rPr lang="en-US" altLang="ko-KR" dirty="0" err="1">
                <a:solidFill>
                  <a:prstClr val="black"/>
                </a:solidFill>
                <a:latin typeface="맑은 고딕" panose="020F0502020204030204"/>
                <a:ea typeface="맑은 고딕" panose="020B0503020000020004" pitchFamily="50" charset="-127"/>
              </a:rPr>
              <a:t>first_detect_time</a:t>
            </a:r>
            <a:r>
              <a:rPr lang="ko-KR" altLang="en-US" dirty="0">
                <a:solidFill>
                  <a:prstClr val="black"/>
                </a:solidFill>
                <a:latin typeface="맑은 고딕" panose="020F0502020204030204"/>
                <a:ea typeface="맑은 고딕" panose="020B0503020000020004" pitchFamily="50" charset="-127"/>
              </a:rPr>
              <a:t>에 저장한다</a:t>
            </a:r>
            <a:r>
              <a:rPr lang="en-US" altLang="ko-KR" dirty="0">
                <a:solidFill>
                  <a:prstClr val="black"/>
                </a:solidFill>
                <a:latin typeface="맑은 고딕" panose="020F0502020204030204"/>
                <a:ea typeface="맑은 고딕" panose="020B0503020000020004" pitchFamily="50" charset="-127"/>
              </a:rPr>
              <a:t>.</a:t>
            </a:r>
          </a:p>
          <a:p>
            <a:r>
              <a:rPr lang="en-US" altLang="ko-KR" dirty="0" err="1">
                <a:solidFill>
                  <a:prstClr val="black"/>
                </a:solidFill>
                <a:latin typeface="맑은 고딕" panose="020F0502020204030204"/>
                <a:ea typeface="맑은 고딕" panose="020B0503020000020004" pitchFamily="50" charset="-127"/>
              </a:rPr>
              <a:t>is_first</a:t>
            </a:r>
            <a:r>
              <a:rPr lang="ko-KR" altLang="en-US" dirty="0" err="1">
                <a:solidFill>
                  <a:prstClr val="black"/>
                </a:solidFill>
                <a:latin typeface="맑은 고딕" panose="020F0502020204030204"/>
                <a:ea typeface="맑은 고딕" panose="020B0503020000020004" pitchFamily="50" charset="-127"/>
              </a:rPr>
              <a:t>를</a:t>
            </a:r>
            <a:r>
              <a:rPr lang="ko-KR" altLang="en-US" dirty="0">
                <a:solidFill>
                  <a:prstClr val="black"/>
                </a:solidFill>
                <a:latin typeface="맑은 고딕" panose="020F0502020204030204"/>
                <a:ea typeface="맑은 고딕" panose="020B0503020000020004" pitchFamily="50" charset="-127"/>
              </a:rPr>
              <a:t> </a:t>
            </a:r>
            <a:r>
              <a:rPr lang="en-US" altLang="ko-KR" dirty="0">
                <a:solidFill>
                  <a:prstClr val="black"/>
                </a:solidFill>
                <a:latin typeface="맑은 고딕" panose="020F0502020204030204"/>
                <a:ea typeface="맑은 고딕" panose="020B0503020000020004" pitchFamily="50" charset="-127"/>
              </a:rPr>
              <a:t>False</a:t>
            </a:r>
            <a:r>
              <a:rPr lang="ko-KR" altLang="en-US" dirty="0">
                <a:solidFill>
                  <a:prstClr val="black"/>
                </a:solidFill>
                <a:latin typeface="맑은 고딕" panose="020F0502020204030204"/>
                <a:ea typeface="맑은 고딕" panose="020B0503020000020004" pitchFamily="50" charset="-127"/>
              </a:rPr>
              <a:t>로 만들어 그 후부터는 </a:t>
            </a:r>
            <a:r>
              <a:rPr lang="en-US" altLang="ko-KR" dirty="0" err="1">
                <a:solidFill>
                  <a:prstClr val="black"/>
                </a:solidFill>
                <a:latin typeface="맑은 고딕" panose="020F0502020204030204"/>
                <a:ea typeface="맑은 고딕" panose="020B0503020000020004" pitchFamily="50" charset="-127"/>
              </a:rPr>
              <a:t>last_detect_time</a:t>
            </a:r>
            <a:r>
              <a:rPr lang="ko-KR" altLang="en-US" dirty="0">
                <a:solidFill>
                  <a:prstClr val="black"/>
                </a:solidFill>
                <a:latin typeface="맑은 고딕" panose="020F0502020204030204"/>
                <a:ea typeface="맑은 고딕" panose="020B0503020000020004" pitchFamily="50" charset="-127"/>
              </a:rPr>
              <a:t>에 업데이트 된다</a:t>
            </a:r>
            <a:r>
              <a:rPr lang="en-US" altLang="ko-KR" dirty="0">
                <a:solidFill>
                  <a:prstClr val="black"/>
                </a:solidFill>
                <a:latin typeface="맑은 고딕" panose="020F0502020204030204"/>
                <a:ea typeface="맑은 고딕" panose="020B0503020000020004" pitchFamily="50" charset="-127"/>
              </a:rPr>
              <a:t>.</a:t>
            </a:r>
          </a:p>
          <a:p>
            <a:r>
              <a:rPr lang="en-US" altLang="ko-KR" dirty="0">
                <a:solidFill>
                  <a:prstClr val="black"/>
                </a:solidFill>
                <a:latin typeface="맑은 고딕" panose="020F0502020204030204"/>
                <a:ea typeface="맑은 고딕" panose="020B0503020000020004" pitchFamily="50" charset="-127"/>
              </a:rPr>
              <a:t>cv2.putText</a:t>
            </a:r>
            <a:r>
              <a:rPr lang="ko-KR" altLang="en-US" dirty="0">
                <a:solidFill>
                  <a:prstClr val="black"/>
                </a:solidFill>
                <a:latin typeface="맑은 고딕" panose="020F0502020204030204"/>
                <a:ea typeface="맑은 고딕" panose="020B0503020000020004" pitchFamily="50" charset="-127"/>
              </a:rPr>
              <a:t> 함수로 사진이 캡처 됐음을 </a:t>
            </a:r>
            <a:r>
              <a:rPr lang="ko-KR" altLang="en-US" dirty="0" err="1">
                <a:solidFill>
                  <a:prstClr val="black"/>
                </a:solidFill>
                <a:latin typeface="맑은 고딕" panose="020F0502020204030204"/>
                <a:ea typeface="맑은 고딕" panose="020B0503020000020004" pitchFamily="50" charset="-127"/>
              </a:rPr>
              <a:t>메세지로</a:t>
            </a:r>
            <a:r>
              <a:rPr lang="ko-KR" altLang="en-US" dirty="0">
                <a:solidFill>
                  <a:prstClr val="black"/>
                </a:solidFill>
                <a:latin typeface="맑은 고딕" panose="020F0502020204030204"/>
                <a:ea typeface="맑은 고딕" panose="020B0503020000020004" pitchFamily="50" charset="-127"/>
              </a:rPr>
              <a:t> 띄운다</a:t>
            </a:r>
            <a:r>
              <a:rPr lang="en-US" altLang="ko-KR" dirty="0">
                <a:solidFill>
                  <a:prstClr val="black"/>
                </a:solidFill>
                <a:latin typeface="맑은 고딕" panose="020F0502020204030204"/>
                <a:ea typeface="맑은 고딕" panose="020B0503020000020004" pitchFamily="50" charset="-127"/>
              </a:rPr>
              <a:t>.</a:t>
            </a:r>
          </a:p>
          <a:p>
            <a:endParaRPr lang="en-US" altLang="ko-KR" dirty="0">
              <a:solidFill>
                <a:prstClr val="black"/>
              </a:solidFill>
              <a:latin typeface="맑은 고딕" panose="020F0502020204030204"/>
              <a:ea typeface="맑은 고딕" panose="020B0503020000020004" pitchFamily="50" charset="-127"/>
            </a:endParaRPr>
          </a:p>
        </p:txBody>
      </p:sp>
      <p:sp>
        <p:nvSpPr>
          <p:cNvPr id="9" name="TextBox 8">
            <a:extLst>
              <a:ext uri="{FF2B5EF4-FFF2-40B4-BE49-F238E27FC236}">
                <a16:creationId xmlns:a16="http://schemas.microsoft.com/office/drawing/2014/main" xmlns="" id="{90786441-CC27-FC42-958D-A6946311CAA1}"/>
              </a:ext>
            </a:extLst>
          </p:cNvPr>
          <p:cNvSpPr txBox="1"/>
          <p:nvPr/>
        </p:nvSpPr>
        <p:spPr>
          <a:xfrm>
            <a:off x="679565" y="2547225"/>
            <a:ext cx="10852485" cy="39703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detect_count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&gt; 15:</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font = cv2.FONT_HERSHEY_SIMPLEX</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msg = "{} image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saved".format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(detected)</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if not captured:</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now =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localtime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datetime.datetime.fromtimestamp</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(int(now))</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hundred = str(now).split('.')[1][:2]</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timestamp = "%02d%02d%s" %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localtime.minute</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localtime.second</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hundred)</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cv2.imwrite("{}{}.</a:t>
            </a:r>
            <a:r>
              <a:rPr kumimoji="0" lang="en" altLang="ko-KR" sz="1400" b="0" i="0" u="none" strike="noStrike" kern="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jpeg".format</a:t>
            </a: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(detected, timestamp), frame)</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captured = True</a:t>
            </a:r>
            <a:br>
              <a:rPr kumimoji="0" lang="en" altLang="ko-KR" sz="1400" b="0" i="0" u="none" strike="noStrike" kern="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if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is_first</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first_detect_time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is_first</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 False</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else:</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last_detect_time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 </a:t>
            </a:r>
            <a:r>
              <a:rPr kumimoji="0" lang="en" altLang="ko-KR" sz="1400" b="0" i="0" u="none" strike="noStrike" kern="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rPr>
              <a:t>time.time</a:t>
            </a: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a:t>
            </a:r>
            <a:b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br>
            <a:r>
              <a:rPr kumimoji="0" lang="en" altLang="ko-KR" sz="1400" b="0" i="0" u="none" strike="noStrike" kern="0" cap="none" spc="0" normalizeH="0" baseline="0" noProof="0" dirty="0" smtClean="0">
                <a:ln>
                  <a:noFill/>
                </a:ln>
                <a:solidFill>
                  <a:srgbClr val="FF0000"/>
                </a:solidFill>
                <a:effectLst/>
                <a:uLnTx/>
                <a:uFillTx/>
                <a:latin typeface="맑은 고딕" panose="020F0502020204030204"/>
                <a:ea typeface="맑은 고딕" panose="020B0503020000020004" pitchFamily="50" charset="-127"/>
                <a:cs typeface="+mn-cs"/>
              </a:rPr>
              <a:t>      cv2.putText(frame, msg, (30, 30), font, 1.5, (255,255,255), 2, cv2.LINE_AA)</a:t>
            </a:r>
          </a:p>
        </p:txBody>
      </p:sp>
    </p:spTree>
    <p:extLst>
      <p:ext uri="{BB962C8B-B14F-4D97-AF65-F5344CB8AC3E}">
        <p14:creationId xmlns:p14="http://schemas.microsoft.com/office/powerpoint/2010/main" val="3930047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522" name="CustomShape 4"/>
          <p:cNvSpPr/>
          <p:nvPr/>
        </p:nvSpPr>
        <p:spPr>
          <a:xfrm>
            <a:off x="4680" y="625680"/>
            <a:ext cx="3185087"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smtClean="0">
                <a:solidFill>
                  <a:srgbClr val="000000"/>
                </a:solidFill>
                <a:uFill>
                  <a:solidFill>
                    <a:srgbClr val="FFFFFF"/>
                  </a:solidFill>
                </a:uFill>
                <a:latin typeface="Calibri"/>
              </a:rPr>
              <a:t>3. </a:t>
            </a:r>
            <a:r>
              <a:rPr lang="ko-KR" altLang="en-US" sz="2000" b="0" strike="noStrike" spc="-1" dirty="0" smtClean="0">
                <a:solidFill>
                  <a:srgbClr val="000000"/>
                </a:solidFill>
                <a:uFill>
                  <a:solidFill>
                    <a:srgbClr val="FFFFFF"/>
                  </a:solidFill>
                </a:uFill>
                <a:latin typeface="Calibri"/>
              </a:rPr>
              <a:t>추론 하기 </a:t>
            </a:r>
            <a:r>
              <a:rPr lang="en-US" altLang="ko-KR" sz="2000" b="0" strike="noStrike" spc="-1" dirty="0" smtClean="0">
                <a:solidFill>
                  <a:srgbClr val="000000"/>
                </a:solidFill>
                <a:uFill>
                  <a:solidFill>
                    <a:srgbClr val="FFFFFF"/>
                  </a:solidFill>
                </a:uFill>
                <a:latin typeface="Calibri"/>
              </a:rPr>
              <a:t>(</a:t>
            </a:r>
            <a:r>
              <a:rPr lang="ko-KR" altLang="en-US" sz="2000" b="0" strike="noStrike" spc="-1" dirty="0" smtClean="0">
                <a:solidFill>
                  <a:srgbClr val="000000"/>
                </a:solidFill>
                <a:uFill>
                  <a:solidFill>
                    <a:srgbClr val="FFFFFF"/>
                  </a:solidFill>
                </a:uFill>
                <a:latin typeface="Calibri"/>
              </a:rPr>
              <a:t>코드 실행</a:t>
            </a:r>
            <a:r>
              <a:rPr lang="en-US" altLang="ko-KR" sz="2000" b="0" strike="noStrike" spc="-1" dirty="0" smtClean="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
        <p:nvSpPr>
          <p:cNvPr id="524" name="CustomShape 6"/>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8" name="TextBox 7"/>
          <p:cNvSpPr txBox="1"/>
          <p:nvPr/>
        </p:nvSpPr>
        <p:spPr>
          <a:xfrm>
            <a:off x="559062" y="1547922"/>
            <a:ext cx="8084583" cy="369332"/>
          </a:xfrm>
          <a:prstGeom prst="rect">
            <a:avLst/>
          </a:prstGeom>
          <a:noFill/>
        </p:spPr>
        <p:txBody>
          <a:bodyPr wrap="square" rtlCol="0">
            <a:spAutoFit/>
          </a:bodyPr>
          <a:lstStyle/>
          <a:p>
            <a:pPr latinLnBrk="0"/>
            <a:r>
              <a:rPr lang="ko-KR" altLang="en-US" dirty="0">
                <a:solidFill>
                  <a:prstClr val="black"/>
                </a:solidFill>
                <a:latin typeface="Calibri" panose="020F0502020204030204"/>
                <a:ea typeface="맑은 고딕" panose="020B0503020000020004" pitchFamily="50" charset="-127"/>
              </a:rPr>
              <a:t>코드 실행</a:t>
            </a:r>
            <a:endParaRPr lang="en-US" altLang="ko-KR" dirty="0">
              <a:solidFill>
                <a:prstClr val="black"/>
              </a:solidFill>
              <a:latin typeface="Calibri" panose="020F0502020204030204"/>
              <a:ea typeface="맑은 고딕" panose="020B0503020000020004" pitchFamily="50" charset="-127"/>
            </a:endParaRPr>
          </a:p>
        </p:txBody>
      </p:sp>
      <p:sp>
        <p:nvSpPr>
          <p:cNvPr id="9" name="TextBox 8"/>
          <p:cNvSpPr txBox="1"/>
          <p:nvPr/>
        </p:nvSpPr>
        <p:spPr>
          <a:xfrm>
            <a:off x="559062" y="1972002"/>
            <a:ext cx="10853217" cy="646331"/>
          </a:xfrm>
          <a:prstGeom prst="rect">
            <a:avLst/>
          </a:prstGeom>
          <a:solidFill>
            <a:srgbClr val="FFC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cd ~/sample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18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python3 mobilenet_woori.py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603" name="TextShape 1"/>
          <p:cNvSpPr txBox="1"/>
          <p:nvPr/>
        </p:nvSpPr>
        <p:spPr>
          <a:xfrm>
            <a:off x="721800" y="2932560"/>
            <a:ext cx="10232712" cy="2215512"/>
          </a:xfrm>
          <a:prstGeom prst="rect">
            <a:avLst/>
          </a:prstGeom>
          <a:noFill/>
          <a:ln>
            <a:noFill/>
          </a:ln>
        </p:spPr>
        <p:txBody>
          <a:bodyPr anchor="ctr"/>
          <a:lstStyle/>
          <a:p>
            <a:r>
              <a:rPr lang="en-US" altLang="ko-KR" sz="2800" spc="-1" dirty="0" err="1">
                <a:solidFill>
                  <a:srgbClr val="000000"/>
                </a:solidFill>
                <a:uFill>
                  <a:solidFill>
                    <a:srgbClr val="FFFFFF"/>
                  </a:solidFill>
                </a:uFill>
                <a:latin typeface="Calibri"/>
              </a:rPr>
              <a:t>Caffe</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에서</a:t>
            </a:r>
            <a:r>
              <a:rPr lang="en-US" altLang="ko-KR" sz="2800" spc="-1" dirty="0">
                <a:solidFill>
                  <a:srgbClr val="000000"/>
                </a:solidFill>
                <a:uFill>
                  <a:solidFill>
                    <a:srgbClr val="FFFFFF"/>
                  </a:solidFill>
                </a:uFill>
                <a:latin typeface="Calibri"/>
              </a:rPr>
              <a:t> Pre-</a:t>
            </a:r>
            <a:r>
              <a:rPr lang="en-US" altLang="ko-KR" sz="2800" spc="-1" dirty="0" err="1">
                <a:solidFill>
                  <a:srgbClr val="000000"/>
                </a:solidFill>
                <a:uFill>
                  <a:solidFill>
                    <a:srgbClr val="FFFFFF"/>
                  </a:solidFill>
                </a:uFill>
                <a:latin typeface="Calibri"/>
              </a:rPr>
              <a:t>trained된</a:t>
            </a:r>
            <a:r>
              <a:rPr lang="en-US" altLang="ko-KR" sz="2800" spc="-1" dirty="0">
                <a:solidFill>
                  <a:srgbClr val="000000"/>
                </a:solidFill>
                <a:uFill>
                  <a:solidFill>
                    <a:srgbClr val="FFFFFF"/>
                  </a:solidFill>
                </a:uFill>
                <a:latin typeface="Calibri"/>
              </a:rPr>
              <a:t> </a:t>
            </a:r>
            <a:r>
              <a:rPr lang="en-US" altLang="ko-KR" sz="2800" spc="-1">
                <a:solidFill>
                  <a:srgbClr val="000000"/>
                </a:solidFill>
                <a:uFill>
                  <a:solidFill>
                    <a:srgbClr val="FFFFFF"/>
                  </a:solidFill>
                </a:uFill>
                <a:latin typeface="Calibri"/>
              </a:rPr>
              <a:t>model </a:t>
            </a:r>
            <a:r>
              <a:rPr lang="en-US" altLang="ko-KR" sz="2800" spc="-1" smtClean="0">
                <a:solidFill>
                  <a:srgbClr val="000000"/>
                </a:solidFill>
                <a:uFill>
                  <a:solidFill>
                    <a:srgbClr val="FFFFFF"/>
                  </a:solidFill>
                </a:uFill>
                <a:latin typeface="Calibri"/>
              </a:rPr>
              <a:t>SSD300을 </a:t>
            </a:r>
            <a:r>
              <a:rPr lang="en-US" altLang="ko-KR" sz="2800" spc="-1" dirty="0" err="1">
                <a:solidFill>
                  <a:srgbClr val="000000"/>
                </a:solidFill>
                <a:uFill>
                  <a:solidFill>
                    <a:srgbClr val="FFFFFF"/>
                  </a:solidFill>
                </a:uFill>
                <a:latin typeface="Calibri"/>
              </a:rPr>
              <a:t>이용하여</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OpenVION에서</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추론</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Model conversion/optimization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입출력</a:t>
            </a:r>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네트웍 모델 지정 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추론및 지정한 이미지 저장 하기 </a:t>
            </a:r>
            <a:r>
              <a:rPr lang="en-US" altLang="ko-KR" sz="2800" spc="-1" dirty="0" smtClean="0">
                <a:solidFill>
                  <a:srgbClr val="000000"/>
                </a:solidFill>
                <a:uFill>
                  <a:solidFill>
                    <a:srgbClr val="FFFFFF"/>
                  </a:solidFill>
                </a:uFill>
                <a:latin typeface="Calibri"/>
              </a:rPr>
              <a:t>. </a:t>
            </a:r>
            <a:endParaRPr lang="en-US" altLang="ko-KR" sz="2800" spc="-1" dirty="0">
              <a:solidFill>
                <a:srgbClr val="000000"/>
              </a:solidFill>
              <a:uFill>
                <a:solidFill>
                  <a:srgbClr val="FFFFFF"/>
                </a:solidFill>
              </a:uFill>
              <a:latin typeface="Calibri"/>
            </a:endParaRPr>
          </a:p>
        </p:txBody>
      </p:sp>
      <p:sp>
        <p:nvSpPr>
          <p:cNvPr id="604" name="TextShape 2"/>
          <p:cNvSpPr txBox="1"/>
          <p:nvPr/>
        </p:nvSpPr>
        <p:spPr>
          <a:xfrm>
            <a:off x="804816" y="1112112"/>
            <a:ext cx="10047600" cy="1128168"/>
          </a:xfrm>
          <a:prstGeom prst="rect">
            <a:avLst/>
          </a:prstGeom>
          <a:noFill/>
          <a:ln w="38160">
            <a:solidFill>
              <a:srgbClr val="70AD47"/>
            </a:solidFill>
            <a:round/>
          </a:ln>
        </p:spPr>
        <p:txBody>
          <a:bodyPr/>
          <a:lstStyle/>
          <a:p>
            <a:r>
              <a:rPr lang="en-US" sz="3200" spc="-1" smtClean="0">
                <a:solidFill>
                  <a:srgbClr val="000000"/>
                </a:solidFill>
                <a:uFill>
                  <a:solidFill>
                    <a:srgbClr val="FFFFFF"/>
                  </a:solidFill>
                </a:uFill>
                <a:latin typeface="Calibri"/>
              </a:rPr>
              <a:t>SSD300</a:t>
            </a:r>
            <a:r>
              <a:rPr lang="ko-KR" altLang="en-US" sz="3200" spc="-1" smtClean="0">
                <a:solidFill>
                  <a:srgbClr val="000000"/>
                </a:solidFill>
                <a:uFill>
                  <a:solidFill>
                    <a:srgbClr val="FFFFFF"/>
                  </a:solidFill>
                </a:uFill>
                <a:latin typeface="Calibri"/>
              </a:rPr>
              <a:t>은 </a:t>
            </a:r>
            <a:r>
              <a:rPr lang="en-US" altLang="ko-KR" sz="3200" spc="-1" dirty="0" smtClean="0">
                <a:solidFill>
                  <a:srgbClr val="000000"/>
                </a:solidFill>
                <a:uFill>
                  <a:solidFill>
                    <a:srgbClr val="FFFFFF"/>
                  </a:solidFill>
                </a:uFill>
                <a:latin typeface="Calibri"/>
              </a:rPr>
              <a:t>20</a:t>
            </a:r>
            <a:r>
              <a:rPr lang="ko-KR" altLang="en-US" sz="3200" spc="-1" dirty="0" smtClean="0">
                <a:solidFill>
                  <a:srgbClr val="000000"/>
                </a:solidFill>
                <a:uFill>
                  <a:solidFill>
                    <a:srgbClr val="FFFFFF"/>
                  </a:solidFill>
                </a:uFill>
                <a:latin typeface="Calibri"/>
              </a:rPr>
              <a:t>가지 사물을 학습시킨 </a:t>
            </a:r>
            <a:r>
              <a:rPr lang="en-US" altLang="ko-KR" sz="3200" spc="-1" dirty="0" smtClean="0">
                <a:solidFill>
                  <a:srgbClr val="000000"/>
                </a:solidFill>
                <a:uFill>
                  <a:solidFill>
                    <a:srgbClr val="FFFFFF"/>
                  </a:solidFill>
                </a:uFill>
                <a:latin typeface="Calibri"/>
              </a:rPr>
              <a:t>object detection </a:t>
            </a:r>
            <a:r>
              <a:rPr lang="ko-KR" altLang="en-US" sz="3200" spc="-1" dirty="0" smtClean="0">
                <a:solidFill>
                  <a:srgbClr val="000000"/>
                </a:solidFill>
                <a:uFill>
                  <a:solidFill>
                    <a:srgbClr val="FFFFFF"/>
                  </a:solidFill>
                </a:uFill>
                <a:latin typeface="Calibri"/>
              </a:rPr>
              <a:t>모델로 가볍게 사용이 가능합니다</a:t>
            </a:r>
            <a:r>
              <a:rPr lang="en-US" altLang="ko-KR" sz="3200" spc="-1" dirty="0" smtClean="0">
                <a:solidFill>
                  <a:srgbClr val="000000"/>
                </a:solidFill>
                <a:uFill>
                  <a:solidFill>
                    <a:srgbClr val="FFFFFF"/>
                  </a:solidFill>
                </a:uFill>
                <a:latin typeface="Calibri"/>
              </a:rPr>
              <a:t>.</a:t>
            </a:r>
            <a:r>
              <a:rPr lang="ko-KR" altLang="en-US" sz="3200" spc="-1" dirty="0">
                <a:solidFill>
                  <a:srgbClr val="000000"/>
                </a:solidFill>
                <a:uFill>
                  <a:solidFill>
                    <a:srgbClr val="FFFFFF"/>
                  </a:solidFill>
                </a:uFill>
                <a:latin typeface="Calibri"/>
              </a:rPr>
              <a:t> </a:t>
            </a:r>
            <a:endParaRPr lang="en-US" sz="3200" spc="-1" dirty="0">
              <a:solidFill>
                <a:srgbClr val="000000"/>
              </a:solidFill>
              <a:uFill>
                <a:solidFill>
                  <a:srgbClr val="FFFFFF"/>
                </a:solidFill>
              </a:uFill>
              <a:latin typeface="Calibri"/>
            </a:endParaRPr>
          </a:p>
        </p:txBody>
      </p:sp>
      <p:sp>
        <p:nvSpPr>
          <p:cNvPr id="605" name="CustomShape 3"/>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을 이용한 추론 –  Mobilenet-SSD 모델</a:t>
            </a:r>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2476487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tile/>
        </a:blipFill>
        <a:effectLst/>
      </p:bgPr>
    </p:bg>
    <p:spTree>
      <p:nvGrpSpPr>
        <p:cNvPr id="1" name=""/>
        <p:cNvGrpSpPr/>
        <p:nvPr/>
      </p:nvGrpSpPr>
      <p:grpSpPr>
        <a:xfrm>
          <a:off x="0" y="0"/>
          <a:ext cx="0" cy="0"/>
          <a:chOff x="0" y="0"/>
          <a:chExt cx="0" cy="0"/>
        </a:xfrm>
      </p:grpSpPr>
      <p:sp>
        <p:nvSpPr>
          <p:cNvPr id="309" name="CustomShape 1"/>
          <p:cNvSpPr/>
          <p:nvPr/>
        </p:nvSpPr>
        <p:spPr>
          <a:xfrm>
            <a:off x="651748" y="1257559"/>
            <a:ext cx="1087056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a:solidFill>
                  <a:srgbClr val="000000"/>
                </a:solidFill>
                <a:uFill>
                  <a:solidFill>
                    <a:srgbClr val="FFFFFF"/>
                  </a:solidFill>
                </a:uFill>
                <a:latin typeface="Calibri"/>
              </a:rPr>
              <a:t>/home/intel/my_model/ 의 위치에  Caffe 로 트레이닝을 해서 만들어진 모델 </a:t>
            </a:r>
            <a:r>
              <a:rPr lang="en-US" sz="2000" spc="-1" smtClean="0">
                <a:solidFill>
                  <a:srgbClr val="000000"/>
                </a:solidFill>
                <a:uFill>
                  <a:solidFill>
                    <a:srgbClr val="FFFFFF"/>
                  </a:solidFill>
                </a:uFill>
                <a:latin typeface="Calibri"/>
              </a:rPr>
              <a:t>sss300.caffemodel</a:t>
            </a:r>
            <a:r>
              <a:rPr lang="en-US" sz="2000" spc="-1">
                <a:solidFill>
                  <a:srgbClr val="000000"/>
                </a:solidFill>
                <a:uFill>
                  <a:solidFill>
                    <a:srgbClr val="FFFFFF"/>
                  </a:solidFill>
                </a:uFill>
                <a:latin typeface="Calibri"/>
              </a:rPr>
              <a:t>과 </a:t>
            </a:r>
            <a:r>
              <a:rPr lang="en-US" sz="2000" spc="-1" smtClean="0">
                <a:solidFill>
                  <a:srgbClr val="000000"/>
                </a:solidFill>
                <a:uFill>
                  <a:solidFill>
                    <a:srgbClr val="FFFFFF"/>
                  </a:solidFill>
                </a:uFill>
                <a:latin typeface="Calibri"/>
              </a:rPr>
              <a:t>ssd300.prototxt</a:t>
            </a:r>
            <a:r>
              <a:rPr lang="en-US" sz="2000" spc="-1">
                <a:solidFill>
                  <a:srgbClr val="000000"/>
                </a:solidFill>
                <a:uFill>
                  <a:solidFill>
                    <a:srgbClr val="FFFFFF"/>
                  </a:solidFill>
                </a:uFill>
                <a:latin typeface="Calibri"/>
              </a:rPr>
              <a:t>가 있다.</a:t>
            </a:r>
            <a:endParaRPr lang="en-US" sz="2000" spc="-1">
              <a:solidFill>
                <a:srgbClr val="000000"/>
              </a:solidFill>
              <a:uFill>
                <a:solidFill>
                  <a:srgbClr val="FFFFFF"/>
                </a:solidFill>
              </a:uFill>
            </a:endParaRPr>
          </a:p>
        </p:txBody>
      </p:sp>
      <p:sp>
        <p:nvSpPr>
          <p:cNvPr id="310" name="CustomShape 2"/>
          <p:cNvSpPr/>
          <p:nvPr/>
        </p:nvSpPr>
        <p:spPr>
          <a:xfrm>
            <a:off x="660420" y="2212565"/>
            <a:ext cx="11155320" cy="820239"/>
          </a:xfrm>
          <a:prstGeom prst="rect">
            <a:avLst/>
          </a:prstGeom>
          <a:solidFill>
            <a:srgbClr val="FFC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r>
              <a:rPr lang="en-US" sz="2000" spc="-1"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cd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opt/intel/</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openvino</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deployment_tools</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model_optimizer</a:t>
            </a:r>
            <a:endPar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a:p>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python3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mo.py --</a:t>
            </a:r>
            <a:r>
              <a:rPr lang="en-US" sz="2000" spc="-1" dirty="0" err="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input_model</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r>
              <a:rPr lang="en-US" sz="2000" spc="-1" smtClean="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ssd300.caffemodel</a:t>
            </a:r>
            <a:r>
              <a:rPr lang="en-US" sz="2000" spc="-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output_dir</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endParaRPr lang="en-US" sz="2000"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p:txBody>
      </p:sp>
      <p:sp>
        <p:nvSpPr>
          <p:cNvPr id="311" name="CustomShape 3"/>
          <p:cNvSpPr/>
          <p:nvPr/>
        </p:nvSpPr>
        <p:spPr>
          <a:xfrm>
            <a:off x="660420" y="3187729"/>
            <a:ext cx="109623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a:solidFill>
                  <a:srgbClr val="000000"/>
                </a:solidFill>
                <a:uFill>
                  <a:solidFill>
                    <a:srgbClr val="FFFFFF"/>
                  </a:solidFill>
                </a:uFill>
                <a:latin typeface="Calibri"/>
              </a:rPr>
              <a:t>모델 전환이 성공적으로 이루어 졌다면 </a:t>
            </a:r>
            <a:r>
              <a:rPr lang="en-US" sz="2000" spc="-1" smtClean="0">
                <a:solidFill>
                  <a:srgbClr val="000000"/>
                </a:solidFill>
                <a:uFill>
                  <a:solidFill>
                    <a:srgbClr val="FFFFFF"/>
                  </a:solidFill>
                </a:uFill>
                <a:latin typeface="Calibri"/>
              </a:rPr>
              <a:t> </a:t>
            </a:r>
            <a:r>
              <a:rPr lang="en-US" sz="2000" spc="-1">
                <a:solidFill>
                  <a:srgbClr val="000000"/>
                </a:solidFill>
                <a:uFill>
                  <a:solidFill>
                    <a:srgbClr val="FFFFFF"/>
                  </a:solidFill>
                </a:uFill>
                <a:latin typeface="Calibri"/>
              </a:rPr>
              <a:t>~/my_model 폴더에 test.xml, test.bin file들이 생성된다.</a:t>
            </a:r>
            <a:endParaRPr lang="en-US" sz="2000" spc="-1">
              <a:solidFill>
                <a:srgbClr val="000000"/>
              </a:solidFill>
              <a:uFill>
                <a:solidFill>
                  <a:srgbClr val="FFFFFF"/>
                </a:solidFill>
              </a:uFill>
            </a:endParaRPr>
          </a:p>
        </p:txBody>
      </p:sp>
      <p:sp>
        <p:nvSpPr>
          <p:cNvPr id="312" name="CustomShape 4"/>
          <p:cNvSpPr/>
          <p:nvPr/>
        </p:nvSpPr>
        <p:spPr>
          <a:xfrm>
            <a:off x="360" y="6206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dirty="0" smtClean="0">
                <a:solidFill>
                  <a:srgbClr val="000000"/>
                </a:solidFill>
                <a:uFill>
                  <a:solidFill>
                    <a:srgbClr val="FFFFFF"/>
                  </a:solidFill>
                </a:uFill>
                <a:latin typeface="Calibri"/>
              </a:rPr>
              <a:t>1. </a:t>
            </a:r>
            <a:r>
              <a:rPr lang="en-US" sz="2000" spc="-1" dirty="0" err="1">
                <a:solidFill>
                  <a:srgbClr val="000000"/>
                </a:solidFill>
                <a:uFill>
                  <a:solidFill>
                    <a:srgbClr val="FFFFFF"/>
                  </a:solidFill>
                </a:uFill>
                <a:latin typeface="Calibri"/>
              </a:rPr>
              <a:t>모델</a:t>
            </a:r>
            <a:r>
              <a:rPr lang="en-US" sz="2000" spc="-1" dirty="0">
                <a:solidFill>
                  <a:srgbClr val="000000"/>
                </a:solidFill>
                <a:uFill>
                  <a:solidFill>
                    <a:srgbClr val="FFFFFF"/>
                  </a:solidFill>
                </a:uFill>
                <a:latin typeface="Calibri"/>
              </a:rPr>
              <a:t> </a:t>
            </a:r>
            <a:r>
              <a:rPr lang="en-US" sz="2000" spc="-1" dirty="0" smtClean="0">
                <a:solidFill>
                  <a:srgbClr val="000000"/>
                </a:solidFill>
                <a:uFill>
                  <a:solidFill>
                    <a:srgbClr val="FFFFFF"/>
                  </a:solidFill>
                </a:uFill>
                <a:latin typeface="Calibri"/>
              </a:rPr>
              <a:t>Conversion </a:t>
            </a:r>
            <a:r>
              <a:rPr lang="ko-KR" altLang="en-US" sz="2000" spc="-1" dirty="0" smtClean="0">
                <a:solidFill>
                  <a:srgbClr val="000000"/>
                </a:solidFill>
                <a:uFill>
                  <a:solidFill>
                    <a:srgbClr val="FFFFFF"/>
                  </a:solidFill>
                </a:uFill>
                <a:latin typeface="Calibri"/>
              </a:rPr>
              <a:t>하기</a:t>
            </a:r>
            <a:endParaRPr lang="en-US" spc="-1" dirty="0">
              <a:solidFill>
                <a:srgbClr val="000000"/>
              </a:solidFill>
              <a:uFill>
                <a:solidFill>
                  <a:srgbClr val="FFFFFF"/>
                </a:solidFill>
              </a:uFill>
            </a:endParaRPr>
          </a:p>
        </p:txBody>
      </p:sp>
      <p:sp>
        <p:nvSpPr>
          <p:cNvPr id="313" name="CustomShape 5"/>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
        <p:nvSpPr>
          <p:cNvPr id="8" name="TextBox 7"/>
          <p:cNvSpPr txBox="1"/>
          <p:nvPr/>
        </p:nvSpPr>
        <p:spPr>
          <a:xfrm>
            <a:off x="651748" y="5435601"/>
            <a:ext cx="10853217" cy="707886"/>
          </a:xfrm>
          <a:prstGeom prst="rect">
            <a:avLst/>
          </a:prstGeom>
          <a:solidFill>
            <a:srgbClr val="FFC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20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cd ~/sample</a:t>
            </a:r>
          </a:p>
          <a:p>
            <a:pPr lvl="0" latinLnBrk="0">
              <a:defRPr/>
            </a:pPr>
            <a:r>
              <a:rPr kumimoji="0" lang="en" altLang="ko-KR" sz="20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a:t>
            </a:r>
            <a:r>
              <a:rPr lang="en" altLang="ko-KR" sz="2000" kern="0">
                <a:solidFill>
                  <a:prstClr val="black"/>
                </a:solidFill>
                <a:latin typeface="Calibri" panose="020F0502020204030204"/>
                <a:ea typeface="맑은 고딕" panose="020B0503020000020004" pitchFamily="50" charset="-127"/>
              </a:rPr>
              <a:t>python3 </a:t>
            </a:r>
            <a:r>
              <a:rPr lang="en" altLang="ko-KR" sz="2000" kern="0" smtClean="0">
                <a:solidFill>
                  <a:prstClr val="black"/>
                </a:solidFill>
                <a:latin typeface="Calibri" panose="020F0502020204030204"/>
                <a:ea typeface="맑은 고딕" panose="020B0503020000020004" pitchFamily="50" charset="-127"/>
              </a:rPr>
              <a:t>main_ssd.py</a:t>
            </a:r>
            <a:endParaRPr lang="en" altLang="ko-KR" sz="2000" kern="0" dirty="0">
              <a:solidFill>
                <a:prstClr val="black"/>
              </a:solidFill>
              <a:latin typeface="Calibri" panose="020F0502020204030204"/>
              <a:ea typeface="맑은 고딕" panose="020B0503020000020004" pitchFamily="50" charset="-127"/>
            </a:endParaRPr>
          </a:p>
        </p:txBody>
      </p:sp>
      <p:sp>
        <p:nvSpPr>
          <p:cNvPr id="9" name="CustomShape 4"/>
          <p:cNvSpPr/>
          <p:nvPr/>
        </p:nvSpPr>
        <p:spPr>
          <a:xfrm>
            <a:off x="0" y="3913823"/>
            <a:ext cx="5175144"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smtClean="0">
                <a:solidFill>
                  <a:srgbClr val="000000"/>
                </a:solidFill>
                <a:uFill>
                  <a:solidFill>
                    <a:srgbClr val="FFFFFF"/>
                  </a:solidFill>
                </a:uFill>
                <a:latin typeface="Calibri"/>
              </a:rPr>
              <a:t>2. Coding </a:t>
            </a:r>
            <a:r>
              <a:rPr lang="ko-KR" altLang="en-US" sz="2000" spc="-1" smtClean="0">
                <a:solidFill>
                  <a:srgbClr val="000000"/>
                </a:solidFill>
                <a:uFill>
                  <a:solidFill>
                    <a:srgbClr val="FFFFFF"/>
                  </a:solidFill>
                </a:uFill>
                <a:latin typeface="Calibri"/>
              </a:rPr>
              <a:t>하기 </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입출력</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모델</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디바이스 지정</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 </a:t>
            </a:r>
            <a:endParaRPr lang="en-US" spc="-1" dirty="0">
              <a:solidFill>
                <a:srgbClr val="000000"/>
              </a:solidFill>
              <a:uFill>
                <a:solidFill>
                  <a:srgbClr val="FFFFFF"/>
                </a:solidFill>
              </a:uFill>
            </a:endParaRPr>
          </a:p>
        </p:txBody>
      </p:sp>
      <p:sp>
        <p:nvSpPr>
          <p:cNvPr id="10" name="CustomShape 4"/>
          <p:cNvSpPr/>
          <p:nvPr/>
        </p:nvSpPr>
        <p:spPr>
          <a:xfrm>
            <a:off x="360" y="4867188"/>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smtClean="0">
                <a:solidFill>
                  <a:srgbClr val="000000"/>
                </a:solidFill>
                <a:uFill>
                  <a:solidFill>
                    <a:srgbClr val="FFFFFF"/>
                  </a:solidFill>
                </a:uFill>
                <a:latin typeface="Calibri"/>
              </a:rPr>
              <a:t>3. </a:t>
            </a:r>
            <a:r>
              <a:rPr lang="ko-KR" altLang="en-US" sz="2000" spc="-1" smtClean="0">
                <a:solidFill>
                  <a:srgbClr val="000000"/>
                </a:solidFill>
                <a:uFill>
                  <a:solidFill>
                    <a:srgbClr val="FFFFFF"/>
                  </a:solidFill>
                </a:uFill>
                <a:latin typeface="Calibri"/>
              </a:rPr>
              <a:t>추론 하기 </a:t>
            </a:r>
            <a:r>
              <a:rPr lang="en-US" altLang="ko-KR" sz="2000" spc="-1" smtClean="0">
                <a:solidFill>
                  <a:srgbClr val="000000"/>
                </a:solidFill>
                <a:uFill>
                  <a:solidFill>
                    <a:srgbClr val="FFFFFF"/>
                  </a:solidFill>
                </a:uFill>
                <a:latin typeface="Calibri"/>
              </a:rPr>
              <a:t>– main_ssd.py</a:t>
            </a:r>
            <a:endParaRPr lang="en-US" spc="-1" dirty="0">
              <a:solidFill>
                <a:srgbClr val="000000"/>
              </a:solidFill>
              <a:uFill>
                <a:solidFill>
                  <a:srgbClr val="FFFFFF"/>
                </a:solidFill>
              </a:uFill>
            </a:endParaRPr>
          </a:p>
        </p:txBody>
      </p:sp>
    </p:spTree>
    <p:extLst>
      <p:ext uri="{BB962C8B-B14F-4D97-AF65-F5344CB8AC3E}">
        <p14:creationId xmlns:p14="http://schemas.microsoft.com/office/powerpoint/2010/main" val="3867101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721800" y="2932560"/>
            <a:ext cx="10232712" cy="2215512"/>
          </a:xfrm>
          <a:prstGeom prst="rect">
            <a:avLst/>
          </a:prstGeom>
          <a:noFill/>
          <a:ln>
            <a:noFill/>
          </a:ln>
        </p:spPr>
        <p:txBody>
          <a:bodyPr anchor="ctr"/>
          <a:lstStyle/>
          <a:p>
            <a:r>
              <a:rPr lang="en-US" altLang="ko-KR" sz="2800" spc="-1" dirty="0" err="1">
                <a:solidFill>
                  <a:srgbClr val="000000"/>
                </a:solidFill>
                <a:uFill>
                  <a:solidFill>
                    <a:srgbClr val="FFFFFF"/>
                  </a:solidFill>
                </a:uFill>
                <a:latin typeface="Calibri"/>
              </a:rPr>
              <a:t>Caffe</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에서</a:t>
            </a:r>
            <a:r>
              <a:rPr lang="en-US" altLang="ko-KR" sz="2800" spc="-1" dirty="0">
                <a:solidFill>
                  <a:srgbClr val="000000"/>
                </a:solidFill>
                <a:uFill>
                  <a:solidFill>
                    <a:srgbClr val="FFFFFF"/>
                  </a:solidFill>
                </a:uFill>
                <a:latin typeface="Calibri"/>
              </a:rPr>
              <a:t> Pre-</a:t>
            </a:r>
            <a:r>
              <a:rPr lang="en-US" altLang="ko-KR" sz="2800" spc="-1" dirty="0" err="1">
                <a:solidFill>
                  <a:srgbClr val="000000"/>
                </a:solidFill>
                <a:uFill>
                  <a:solidFill>
                    <a:srgbClr val="FFFFFF"/>
                  </a:solidFill>
                </a:uFill>
                <a:latin typeface="Calibri"/>
              </a:rPr>
              <a:t>trained된</a:t>
            </a:r>
            <a:r>
              <a:rPr lang="en-US" altLang="ko-KR" sz="2800" spc="-1" dirty="0">
                <a:solidFill>
                  <a:srgbClr val="000000"/>
                </a:solidFill>
                <a:uFill>
                  <a:solidFill>
                    <a:srgbClr val="FFFFFF"/>
                  </a:solidFill>
                </a:uFill>
                <a:latin typeface="Calibri"/>
              </a:rPr>
              <a:t> </a:t>
            </a:r>
            <a:r>
              <a:rPr lang="en-US" altLang="ko-KR" sz="2800" spc="-1">
                <a:solidFill>
                  <a:srgbClr val="000000"/>
                </a:solidFill>
                <a:uFill>
                  <a:solidFill>
                    <a:srgbClr val="FFFFFF"/>
                  </a:solidFill>
                </a:uFill>
                <a:latin typeface="Calibri"/>
              </a:rPr>
              <a:t>model </a:t>
            </a:r>
            <a:r>
              <a:rPr lang="en-US" altLang="ko-KR" sz="2800" spc="-1" smtClean="0">
                <a:solidFill>
                  <a:srgbClr val="000000"/>
                </a:solidFill>
                <a:uFill>
                  <a:solidFill>
                    <a:srgbClr val="FFFFFF"/>
                  </a:solidFill>
                </a:uFill>
                <a:latin typeface="Calibri"/>
              </a:rPr>
              <a:t>mnist을 </a:t>
            </a:r>
            <a:r>
              <a:rPr lang="en-US" altLang="ko-KR" sz="2800" spc="-1" dirty="0" err="1">
                <a:solidFill>
                  <a:srgbClr val="000000"/>
                </a:solidFill>
                <a:uFill>
                  <a:solidFill>
                    <a:srgbClr val="FFFFFF"/>
                  </a:solidFill>
                </a:uFill>
                <a:latin typeface="Calibri"/>
              </a:rPr>
              <a:t>이용하여</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OpenVION에서</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추론</a:t>
            </a:r>
            <a:r>
              <a:rPr lang="en-US" altLang="ko-KR" sz="2800" spc="-1" dirty="0">
                <a:solidFill>
                  <a:srgbClr val="000000"/>
                </a:solidFill>
                <a:uFill>
                  <a:solidFill>
                    <a:srgbClr val="FFFFFF"/>
                  </a:solidFill>
                </a:uFill>
                <a:latin typeface="Calibri"/>
              </a:rPr>
              <a:t> </a:t>
            </a:r>
            <a:r>
              <a:rPr lang="en-US" altLang="ko-KR" sz="2800" spc="-1" dirty="0" err="1">
                <a:solidFill>
                  <a:srgbClr val="000000"/>
                </a:solidFill>
                <a:uFill>
                  <a:solidFill>
                    <a:srgbClr val="FFFFFF"/>
                  </a:solidFill>
                </a:uFill>
                <a:latin typeface="Calibri"/>
              </a:rPr>
              <a:t>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Model conversion/optimization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입출력</a:t>
            </a:r>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네트웍 모델 지정 하기</a:t>
            </a:r>
            <a:r>
              <a:rPr lang="en-US" altLang="ko-KR" sz="2800" spc="-1" dirty="0" smtClean="0">
                <a:solidFill>
                  <a:srgbClr val="000000"/>
                </a:solidFill>
                <a:uFill>
                  <a:solidFill>
                    <a:srgbClr val="FFFFFF"/>
                  </a:solidFill>
                </a:uFill>
                <a:latin typeface="Calibri"/>
              </a:rPr>
              <a:t>. </a:t>
            </a:r>
          </a:p>
          <a:p>
            <a:pPr lvl="1"/>
            <a:r>
              <a:rPr lang="en-US" altLang="ko-KR" sz="2800" spc="-1" dirty="0" smtClean="0">
                <a:solidFill>
                  <a:srgbClr val="000000"/>
                </a:solidFill>
                <a:uFill>
                  <a:solidFill>
                    <a:srgbClr val="FFFFFF"/>
                  </a:solidFill>
                </a:uFill>
                <a:latin typeface="Calibri"/>
              </a:rPr>
              <a:t>-. </a:t>
            </a:r>
            <a:r>
              <a:rPr lang="ko-KR" altLang="en-US" sz="2800" spc="-1" dirty="0" smtClean="0">
                <a:solidFill>
                  <a:srgbClr val="000000"/>
                </a:solidFill>
                <a:uFill>
                  <a:solidFill>
                    <a:srgbClr val="FFFFFF"/>
                  </a:solidFill>
                </a:uFill>
                <a:latin typeface="Calibri"/>
              </a:rPr>
              <a:t>추론및 지정한 이미지 저장 하기 </a:t>
            </a:r>
            <a:r>
              <a:rPr lang="en-US" altLang="ko-KR" sz="2800" spc="-1" dirty="0" smtClean="0">
                <a:solidFill>
                  <a:srgbClr val="000000"/>
                </a:solidFill>
                <a:uFill>
                  <a:solidFill>
                    <a:srgbClr val="FFFFFF"/>
                  </a:solidFill>
                </a:uFill>
                <a:latin typeface="Calibri"/>
              </a:rPr>
              <a:t>. </a:t>
            </a:r>
            <a:endParaRPr lang="en-US" altLang="ko-KR" sz="2800" spc="-1" dirty="0">
              <a:solidFill>
                <a:srgbClr val="000000"/>
              </a:solidFill>
              <a:uFill>
                <a:solidFill>
                  <a:srgbClr val="FFFFFF"/>
                </a:solidFill>
              </a:uFill>
              <a:latin typeface="Calibri"/>
            </a:endParaRPr>
          </a:p>
        </p:txBody>
      </p:sp>
      <p:sp>
        <p:nvSpPr>
          <p:cNvPr id="604" name="TextShape 2"/>
          <p:cNvSpPr txBox="1"/>
          <p:nvPr/>
        </p:nvSpPr>
        <p:spPr>
          <a:xfrm>
            <a:off x="804816" y="1112112"/>
            <a:ext cx="10047600" cy="1128168"/>
          </a:xfrm>
          <a:prstGeom prst="rect">
            <a:avLst/>
          </a:prstGeom>
          <a:noFill/>
          <a:ln w="38160">
            <a:solidFill>
              <a:srgbClr val="70AD47"/>
            </a:solidFill>
            <a:round/>
          </a:ln>
        </p:spPr>
        <p:txBody>
          <a:bodyPr/>
          <a:lstStyle/>
          <a:p>
            <a:r>
              <a:rPr lang="en-US" sz="3200" spc="-1" smtClean="0">
                <a:solidFill>
                  <a:srgbClr val="000000"/>
                </a:solidFill>
                <a:uFill>
                  <a:solidFill>
                    <a:srgbClr val="FFFFFF"/>
                  </a:solidFill>
                </a:uFill>
                <a:latin typeface="Calibri"/>
              </a:rPr>
              <a:t>MNIST LeNet</a:t>
            </a:r>
            <a:r>
              <a:rPr lang="ko-KR" altLang="en-US" sz="3200" spc="-1" smtClean="0">
                <a:solidFill>
                  <a:srgbClr val="000000"/>
                </a:solidFill>
                <a:uFill>
                  <a:solidFill>
                    <a:srgbClr val="FFFFFF"/>
                  </a:solidFill>
                </a:uFill>
                <a:latin typeface="Calibri"/>
              </a:rPr>
              <a:t>은 </a:t>
            </a:r>
            <a:r>
              <a:rPr lang="en-US" altLang="ko-KR" sz="3200" spc="-1" smtClean="0">
                <a:solidFill>
                  <a:srgbClr val="000000"/>
                </a:solidFill>
                <a:uFill>
                  <a:solidFill>
                    <a:srgbClr val="FFFFFF"/>
                  </a:solidFill>
                </a:uFill>
                <a:latin typeface="Calibri"/>
              </a:rPr>
              <a:t>0-9</a:t>
            </a:r>
            <a:r>
              <a:rPr lang="ko-KR" altLang="en-US" sz="3200" spc="-1" smtClean="0">
                <a:solidFill>
                  <a:srgbClr val="000000"/>
                </a:solidFill>
                <a:uFill>
                  <a:solidFill>
                    <a:srgbClr val="FFFFFF"/>
                  </a:solidFill>
                </a:uFill>
                <a:latin typeface="Calibri"/>
              </a:rPr>
              <a:t>까지 숫자를 학습시킨 </a:t>
            </a:r>
            <a:r>
              <a:rPr lang="en-US" altLang="ko-KR" sz="3200" spc="-1" smtClean="0">
                <a:solidFill>
                  <a:srgbClr val="000000"/>
                </a:solidFill>
                <a:uFill>
                  <a:solidFill>
                    <a:srgbClr val="FFFFFF"/>
                  </a:solidFill>
                </a:uFill>
                <a:latin typeface="Calibri"/>
              </a:rPr>
              <a:t>image classification  </a:t>
            </a:r>
            <a:r>
              <a:rPr lang="ko-KR" altLang="en-US" sz="3200" spc="-1" dirty="0" smtClean="0">
                <a:solidFill>
                  <a:srgbClr val="000000"/>
                </a:solidFill>
                <a:uFill>
                  <a:solidFill>
                    <a:srgbClr val="FFFFFF"/>
                  </a:solidFill>
                </a:uFill>
                <a:latin typeface="Calibri"/>
              </a:rPr>
              <a:t>모델로 가볍게 사용이 가능합니다</a:t>
            </a:r>
            <a:r>
              <a:rPr lang="en-US" altLang="ko-KR" sz="3200" spc="-1" dirty="0" smtClean="0">
                <a:solidFill>
                  <a:srgbClr val="000000"/>
                </a:solidFill>
                <a:uFill>
                  <a:solidFill>
                    <a:srgbClr val="FFFFFF"/>
                  </a:solidFill>
                </a:uFill>
                <a:latin typeface="Calibri"/>
              </a:rPr>
              <a:t>.</a:t>
            </a:r>
            <a:r>
              <a:rPr lang="ko-KR" altLang="en-US" sz="3200" spc="-1" dirty="0">
                <a:solidFill>
                  <a:srgbClr val="000000"/>
                </a:solidFill>
                <a:uFill>
                  <a:solidFill>
                    <a:srgbClr val="FFFFFF"/>
                  </a:solidFill>
                </a:uFill>
                <a:latin typeface="Calibri"/>
              </a:rPr>
              <a:t> </a:t>
            </a:r>
            <a:endParaRPr lang="en-US" sz="3200" spc="-1" dirty="0">
              <a:solidFill>
                <a:srgbClr val="000000"/>
              </a:solidFill>
              <a:uFill>
                <a:solidFill>
                  <a:srgbClr val="FFFFFF"/>
                </a:solidFill>
              </a:uFill>
              <a:latin typeface="Calibri"/>
            </a:endParaRPr>
          </a:p>
        </p:txBody>
      </p:sp>
      <p:sp>
        <p:nvSpPr>
          <p:cNvPr id="605" name="CustomShape 3"/>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을 이용한 추론 –  Mobilenet-SSD 모델</a:t>
            </a:r>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374965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578596" y="1641607"/>
            <a:ext cx="1087056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a:solidFill>
                  <a:srgbClr val="000000"/>
                </a:solidFill>
                <a:uFill>
                  <a:solidFill>
                    <a:srgbClr val="FFFFFF"/>
                  </a:solidFill>
                </a:uFill>
                <a:latin typeface="Calibri"/>
              </a:rPr>
              <a:t>/home/intel/my_model/ 의 위치에  Caffe 로 트레이닝을 해서 만들어진 모델 </a:t>
            </a:r>
            <a:r>
              <a:rPr lang="en-US" sz="2000" spc="-1" smtClean="0">
                <a:solidFill>
                  <a:srgbClr val="000000"/>
                </a:solidFill>
                <a:uFill>
                  <a:solidFill>
                    <a:srgbClr val="FFFFFF"/>
                  </a:solidFill>
                </a:uFill>
                <a:latin typeface="Calibri"/>
              </a:rPr>
              <a:t>lenet.caffemodel과 lenet.prototxt</a:t>
            </a:r>
            <a:r>
              <a:rPr lang="en-US" sz="2000" spc="-1">
                <a:solidFill>
                  <a:srgbClr val="000000"/>
                </a:solidFill>
                <a:uFill>
                  <a:solidFill>
                    <a:srgbClr val="FFFFFF"/>
                  </a:solidFill>
                </a:uFill>
                <a:latin typeface="Calibri"/>
              </a:rPr>
              <a:t>가 있다.</a:t>
            </a:r>
            <a:endParaRPr lang="en-US" sz="2000" spc="-1">
              <a:solidFill>
                <a:srgbClr val="000000"/>
              </a:solidFill>
              <a:uFill>
                <a:solidFill>
                  <a:srgbClr val="FFFFFF"/>
                </a:solidFill>
              </a:uFill>
            </a:endParaRPr>
          </a:p>
        </p:txBody>
      </p:sp>
      <p:sp>
        <p:nvSpPr>
          <p:cNvPr id="310" name="CustomShape 2"/>
          <p:cNvSpPr/>
          <p:nvPr/>
        </p:nvSpPr>
        <p:spPr>
          <a:xfrm>
            <a:off x="587268" y="2596613"/>
            <a:ext cx="11155320" cy="820239"/>
          </a:xfrm>
          <a:prstGeom prst="rect">
            <a:avLst/>
          </a:prstGeom>
          <a:solidFill>
            <a:srgbClr val="FFC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r>
              <a:rPr lang="en-US" sz="2000" spc="-1" smtClean="0">
                <a:solidFill>
                  <a:srgbClr val="00000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cd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opt/intel/</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openvino</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deployment_tools</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model_optimizer</a:t>
            </a:r>
            <a:endPar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a:p>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python3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mo.py --</a:t>
            </a:r>
            <a:r>
              <a:rPr lang="en-US" sz="2000" spc="-1" dirty="0" err="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input_model</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r>
              <a:rPr lang="en-US" sz="2000" spc="-1" smtClean="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lenet.caffemodel</a:t>
            </a:r>
            <a:r>
              <a:rPr lang="en-US" sz="2000" spc="-1" smtClean="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output_dir</a:t>
            </a:r>
            <a:r>
              <a:rPr lang="en-US" sz="2000" spc="-1" dirty="0">
                <a:solidFill>
                  <a:prstClr val="black"/>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 </a:t>
            </a:r>
            <a:r>
              <a:rPr lang="en-US" sz="2000"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a:t>
            </a:r>
            <a:r>
              <a:rPr lang="en-US" sz="2000" spc="-1" dirty="0" err="1">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rPr>
              <a:t>my_model</a:t>
            </a:r>
            <a:endParaRPr lang="en-US" sz="2000" spc="-1" dirty="0">
              <a:solidFill>
                <a:srgbClr val="0070C0"/>
              </a:solidFill>
              <a:uFill>
                <a:solidFill>
                  <a:srgbClr val="FFFFFF"/>
                </a:solidFill>
              </a:uFill>
              <a:latin typeface="Intel Clear" panose="020B0604020203020204" pitchFamily="34" charset="0"/>
              <a:ea typeface="Intel Clear" panose="020B0604020203020204" pitchFamily="34" charset="0"/>
              <a:cs typeface="Intel Clear" panose="020B0604020203020204" pitchFamily="34" charset="0"/>
            </a:endParaRPr>
          </a:p>
        </p:txBody>
      </p:sp>
      <p:sp>
        <p:nvSpPr>
          <p:cNvPr id="311" name="CustomShape 3"/>
          <p:cNvSpPr/>
          <p:nvPr/>
        </p:nvSpPr>
        <p:spPr>
          <a:xfrm>
            <a:off x="587268" y="3571777"/>
            <a:ext cx="1096236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spc="-1">
                <a:solidFill>
                  <a:srgbClr val="000000"/>
                </a:solidFill>
                <a:uFill>
                  <a:solidFill>
                    <a:srgbClr val="FFFFFF"/>
                  </a:solidFill>
                </a:uFill>
                <a:latin typeface="Calibri"/>
              </a:rPr>
              <a:t>모델 전환이 성공적으로 이루어 졌다면 </a:t>
            </a:r>
            <a:r>
              <a:rPr lang="en-US" sz="2000" spc="-1" smtClean="0">
                <a:solidFill>
                  <a:srgbClr val="000000"/>
                </a:solidFill>
                <a:uFill>
                  <a:solidFill>
                    <a:srgbClr val="FFFFFF"/>
                  </a:solidFill>
                </a:uFill>
                <a:latin typeface="Calibri"/>
              </a:rPr>
              <a:t> </a:t>
            </a:r>
            <a:r>
              <a:rPr lang="en-US" sz="2000" spc="-1">
                <a:solidFill>
                  <a:srgbClr val="000000"/>
                </a:solidFill>
                <a:uFill>
                  <a:solidFill>
                    <a:srgbClr val="FFFFFF"/>
                  </a:solidFill>
                </a:uFill>
                <a:latin typeface="Calibri"/>
              </a:rPr>
              <a:t>~/my_model 폴더에 </a:t>
            </a:r>
            <a:r>
              <a:rPr lang="en-US" sz="2000" spc="-1" smtClean="0">
                <a:solidFill>
                  <a:srgbClr val="000000"/>
                </a:solidFill>
                <a:uFill>
                  <a:solidFill>
                    <a:srgbClr val="FFFFFF"/>
                  </a:solidFill>
                </a:uFill>
                <a:latin typeface="Calibri"/>
              </a:rPr>
              <a:t>lenet.xml</a:t>
            </a:r>
            <a:r>
              <a:rPr lang="en-US" sz="2000" spc="-1">
                <a:solidFill>
                  <a:srgbClr val="000000"/>
                </a:solidFill>
                <a:uFill>
                  <a:solidFill>
                    <a:srgbClr val="FFFFFF"/>
                  </a:solidFill>
                </a:uFill>
                <a:latin typeface="Calibri"/>
              </a:rPr>
              <a:t>, </a:t>
            </a:r>
            <a:r>
              <a:rPr lang="en-US" sz="2000" spc="-1" smtClean="0">
                <a:solidFill>
                  <a:srgbClr val="000000"/>
                </a:solidFill>
                <a:uFill>
                  <a:solidFill>
                    <a:srgbClr val="FFFFFF"/>
                  </a:solidFill>
                </a:uFill>
                <a:latin typeface="Calibri"/>
              </a:rPr>
              <a:t>lenet.bin </a:t>
            </a:r>
            <a:r>
              <a:rPr lang="en-US" sz="2000" spc="-1">
                <a:solidFill>
                  <a:srgbClr val="000000"/>
                </a:solidFill>
                <a:uFill>
                  <a:solidFill>
                    <a:srgbClr val="FFFFFF"/>
                  </a:solidFill>
                </a:uFill>
                <a:latin typeface="Calibri"/>
              </a:rPr>
              <a:t>file들이 생성된다.</a:t>
            </a:r>
            <a:endParaRPr lang="en-US" sz="2000" spc="-1">
              <a:solidFill>
                <a:srgbClr val="000000"/>
              </a:solidFill>
              <a:uFill>
                <a:solidFill>
                  <a:srgbClr val="FFFFFF"/>
                </a:solidFill>
              </a:uFill>
            </a:endParaRPr>
          </a:p>
        </p:txBody>
      </p:sp>
      <p:sp>
        <p:nvSpPr>
          <p:cNvPr id="312" name="CustomShape 4"/>
          <p:cNvSpPr/>
          <p:nvPr/>
        </p:nvSpPr>
        <p:spPr>
          <a:xfrm>
            <a:off x="360" y="62064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dirty="0" smtClean="0">
                <a:solidFill>
                  <a:srgbClr val="000000"/>
                </a:solidFill>
                <a:uFill>
                  <a:solidFill>
                    <a:srgbClr val="FFFFFF"/>
                  </a:solidFill>
                </a:uFill>
                <a:latin typeface="Calibri"/>
              </a:rPr>
              <a:t>1. </a:t>
            </a:r>
            <a:r>
              <a:rPr lang="en-US" sz="2000" spc="-1" dirty="0" err="1">
                <a:solidFill>
                  <a:srgbClr val="000000"/>
                </a:solidFill>
                <a:uFill>
                  <a:solidFill>
                    <a:srgbClr val="FFFFFF"/>
                  </a:solidFill>
                </a:uFill>
                <a:latin typeface="Calibri"/>
              </a:rPr>
              <a:t>모델</a:t>
            </a:r>
            <a:r>
              <a:rPr lang="en-US" sz="2000" spc="-1" dirty="0">
                <a:solidFill>
                  <a:srgbClr val="000000"/>
                </a:solidFill>
                <a:uFill>
                  <a:solidFill>
                    <a:srgbClr val="FFFFFF"/>
                  </a:solidFill>
                </a:uFill>
                <a:latin typeface="Calibri"/>
              </a:rPr>
              <a:t> </a:t>
            </a:r>
            <a:r>
              <a:rPr lang="en-US" sz="2000" spc="-1" dirty="0" smtClean="0">
                <a:solidFill>
                  <a:srgbClr val="000000"/>
                </a:solidFill>
                <a:uFill>
                  <a:solidFill>
                    <a:srgbClr val="FFFFFF"/>
                  </a:solidFill>
                </a:uFill>
                <a:latin typeface="Calibri"/>
              </a:rPr>
              <a:t>Conversion </a:t>
            </a:r>
            <a:r>
              <a:rPr lang="ko-KR" altLang="en-US" sz="2000" spc="-1" dirty="0" smtClean="0">
                <a:solidFill>
                  <a:srgbClr val="000000"/>
                </a:solidFill>
                <a:uFill>
                  <a:solidFill>
                    <a:srgbClr val="FFFFFF"/>
                  </a:solidFill>
                </a:uFill>
                <a:latin typeface="Calibri"/>
              </a:rPr>
              <a:t>하기</a:t>
            </a:r>
            <a:endParaRPr lang="en-US" spc="-1" dirty="0">
              <a:solidFill>
                <a:srgbClr val="000000"/>
              </a:solidFill>
              <a:uFill>
                <a:solidFill>
                  <a:srgbClr val="FFFFFF"/>
                </a:solidFill>
              </a:uFill>
            </a:endParaRPr>
          </a:p>
        </p:txBody>
      </p:sp>
      <p:sp>
        <p:nvSpPr>
          <p:cNvPr id="313" name="CustomShape 5"/>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r>
              <a:rPr lang="en-US" sz="3200" spc="-1">
                <a:solidFill>
                  <a:srgbClr val="000000"/>
                </a:solidFill>
                <a:uFill>
                  <a:solidFill>
                    <a:srgbClr val="FFFFFF"/>
                  </a:solidFill>
                </a:uFill>
                <a:latin typeface="Calibri"/>
              </a:rPr>
              <a:t>OpenVINO Deep Learning Toolkit을 이용한 딥러닝 추론</a:t>
            </a:r>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42430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838080" y="365040"/>
            <a:ext cx="10515240" cy="69480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Object detection </a:t>
            </a:r>
            <a:endParaRPr lang="en-US" sz="1800" b="0" strike="noStrike" spc="-1">
              <a:solidFill>
                <a:srgbClr val="000000"/>
              </a:solidFill>
              <a:uFill>
                <a:solidFill>
                  <a:srgbClr val="FFFFFF"/>
                </a:solidFill>
              </a:uFill>
              <a:latin typeface="Calibri"/>
            </a:endParaRPr>
          </a:p>
        </p:txBody>
      </p:sp>
      <p:pic>
        <p:nvPicPr>
          <p:cNvPr id="138" name="Content Placeholder 3"/>
          <p:cNvPicPr/>
          <p:nvPr/>
        </p:nvPicPr>
        <p:blipFill>
          <a:blip r:embed="rId2"/>
          <a:stretch/>
        </p:blipFill>
        <p:spPr>
          <a:xfrm>
            <a:off x="489960" y="2305440"/>
            <a:ext cx="4970880" cy="3079080"/>
          </a:xfrm>
          <a:prstGeom prst="rect">
            <a:avLst/>
          </a:prstGeom>
          <a:ln>
            <a:noFill/>
          </a:ln>
        </p:spPr>
      </p:pic>
      <p:pic>
        <p:nvPicPr>
          <p:cNvPr id="139" name="Picture 4"/>
          <p:cNvPicPr/>
          <p:nvPr/>
        </p:nvPicPr>
        <p:blipFill>
          <a:blip r:embed="rId3"/>
          <a:stretch/>
        </p:blipFill>
        <p:spPr>
          <a:xfrm>
            <a:off x="5861160" y="491040"/>
            <a:ext cx="5905080" cy="3013560"/>
          </a:xfrm>
          <a:prstGeom prst="rect">
            <a:avLst/>
          </a:prstGeom>
          <a:ln>
            <a:noFill/>
          </a:ln>
        </p:spPr>
      </p:pic>
      <p:pic>
        <p:nvPicPr>
          <p:cNvPr id="140" name="Picture 5"/>
          <p:cNvPicPr/>
          <p:nvPr/>
        </p:nvPicPr>
        <p:blipFill>
          <a:blip r:embed="rId4"/>
          <a:stretch/>
        </p:blipFill>
        <p:spPr>
          <a:xfrm>
            <a:off x="5914080" y="3630960"/>
            <a:ext cx="5798880" cy="304920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p:cNvGrpSpPr/>
        <p:nvPr/>
      </p:nvGrpSpPr>
      <p:grpSpPr>
        <a:xfrm>
          <a:off x="0" y="0"/>
          <a:ext cx="0" cy="0"/>
          <a:chOff x="0" y="0"/>
          <a:chExt cx="0" cy="0"/>
        </a:xfrm>
      </p:grpSpPr>
      <p:sp>
        <p:nvSpPr>
          <p:cNvPr id="7" name="TextBox 6"/>
          <p:cNvSpPr txBox="1"/>
          <p:nvPr/>
        </p:nvSpPr>
        <p:spPr>
          <a:xfrm>
            <a:off x="197555" y="234525"/>
            <a:ext cx="614014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latinLnBrk="0"/>
            <a:r>
              <a:rPr lang="en-US" altLang="ko-KR" dirty="0">
                <a:solidFill>
                  <a:prstClr val="black"/>
                </a:solidFill>
              </a:rPr>
              <a:t>OpenVINO</a:t>
            </a:r>
            <a:r>
              <a:rPr lang="ko-KR" altLang="en-US" dirty="0">
                <a:solidFill>
                  <a:prstClr val="black"/>
                </a:solidFill>
              </a:rPr>
              <a:t>의 </a:t>
            </a:r>
            <a:r>
              <a:rPr lang="en-US" altLang="ko-KR" dirty="0">
                <a:solidFill>
                  <a:prstClr val="black"/>
                </a:solidFill>
              </a:rPr>
              <a:t>Deep Learning Toolkit</a:t>
            </a:r>
            <a:r>
              <a:rPr lang="ko-KR" altLang="en-US" dirty="0">
                <a:solidFill>
                  <a:prstClr val="black"/>
                </a:solidFill>
              </a:rPr>
              <a:t>을 사용하여 </a:t>
            </a:r>
            <a:r>
              <a:rPr lang="en-US" altLang="ko-KR" dirty="0">
                <a:solidFill>
                  <a:prstClr val="black"/>
                </a:solidFill>
              </a:rPr>
              <a:t>S/W </a:t>
            </a:r>
            <a:r>
              <a:rPr lang="ko-KR" altLang="en-US" dirty="0">
                <a:solidFill>
                  <a:prstClr val="black"/>
                </a:solidFill>
              </a:rPr>
              <a:t>구현하기</a:t>
            </a:r>
            <a:endParaRPr lang="en-US" dirty="0">
              <a:solidFill>
                <a:prstClr val="black"/>
              </a:solidFill>
            </a:endParaRPr>
          </a:p>
        </p:txBody>
      </p:sp>
      <p:sp>
        <p:nvSpPr>
          <p:cNvPr id="15" name="Rectangle 14"/>
          <p:cNvSpPr/>
          <p:nvPr/>
        </p:nvSpPr>
        <p:spPr>
          <a:xfrm>
            <a:off x="1" y="1001249"/>
            <a:ext cx="2087990" cy="50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ko-KR" altLang="en-US" sz="1400" dirty="0">
                <a:solidFill>
                  <a:prstClr val="black"/>
                </a:solidFill>
              </a:rPr>
              <a:t>입력영상을 </a:t>
            </a:r>
            <a:r>
              <a:rPr lang="en-US" altLang="ko-KR" sz="1400" dirty="0">
                <a:solidFill>
                  <a:prstClr val="black"/>
                </a:solidFill>
              </a:rPr>
              <a:t>Load</a:t>
            </a:r>
            <a:r>
              <a:rPr lang="ko-KR" altLang="en-US" sz="1400" dirty="0">
                <a:solidFill>
                  <a:prstClr val="black"/>
                </a:solidFill>
              </a:rPr>
              <a:t>하기</a:t>
            </a:r>
            <a:endParaRPr lang="en-US" sz="1400" dirty="0">
              <a:solidFill>
                <a:prstClr val="black"/>
              </a:solidFill>
            </a:endParaRPr>
          </a:p>
        </p:txBody>
      </p:sp>
      <p:sp>
        <p:nvSpPr>
          <p:cNvPr id="20" name="TextBox 19"/>
          <p:cNvSpPr txBox="1"/>
          <p:nvPr/>
        </p:nvSpPr>
        <p:spPr>
          <a:xfrm>
            <a:off x="3518882" y="1034836"/>
            <a:ext cx="8663489" cy="37856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atinLnBrk="0"/>
            <a:r>
              <a:rPr lang="en-US" sz="1200" dirty="0">
                <a:solidFill>
                  <a:prstClr val="white">
                    <a:lumMod val="75000"/>
                  </a:prstClr>
                </a:solidFill>
                <a:latin typeface="Consolas" panose="020B0609020204030204" pitchFamily="49" charset="0"/>
              </a:rPr>
              <a:t>auto </a:t>
            </a:r>
            <a:r>
              <a:rPr lang="en-US" sz="1200" dirty="0" err="1">
                <a:solidFill>
                  <a:prstClr val="white">
                    <a:lumMod val="75000"/>
                  </a:prstClr>
                </a:solidFill>
                <a:latin typeface="Consolas" panose="020B0609020204030204" pitchFamily="49" charset="0"/>
              </a:rPr>
              <a:t>infer_request</a:t>
            </a:r>
            <a:r>
              <a:rPr lang="en-US" sz="1200" dirty="0">
                <a:solidFill>
                  <a:prstClr val="white">
                    <a:lumMod val="75000"/>
                  </a:prstClr>
                </a:solidFill>
                <a:latin typeface="Consolas" panose="020B0609020204030204" pitchFamily="49" charset="0"/>
              </a:rPr>
              <a:t> = </a:t>
            </a:r>
            <a:r>
              <a:rPr lang="en-US" sz="1200" dirty="0" err="1">
                <a:solidFill>
                  <a:prstClr val="white">
                    <a:lumMod val="75000"/>
                  </a:prstClr>
                </a:solidFill>
                <a:latin typeface="Consolas" panose="020B0609020204030204" pitchFamily="49" charset="0"/>
              </a:rPr>
              <a:t>executable_network.CreateInferRequest</a:t>
            </a:r>
            <a:r>
              <a:rPr lang="en-US" sz="1200" dirty="0">
                <a:solidFill>
                  <a:prstClr val="white">
                    <a:lumMod val="75000"/>
                  </a:prstClr>
                </a:solidFill>
                <a:latin typeface="Consolas" panose="020B0609020204030204" pitchFamily="49" charset="0"/>
              </a:rPr>
              <a:t>();</a:t>
            </a:r>
          </a:p>
          <a:p>
            <a:pPr latinLnBrk="0"/>
            <a:r>
              <a:rPr lang="en-US" sz="1200" dirty="0">
                <a:solidFill>
                  <a:prstClr val="white">
                    <a:lumMod val="75000"/>
                  </a:prstClr>
                </a:solidFill>
                <a:latin typeface="Consolas" panose="020B0609020204030204" pitchFamily="49" charset="0"/>
              </a:rPr>
              <a:t>auto input = </a:t>
            </a:r>
            <a:r>
              <a:rPr lang="en-US" sz="1200" dirty="0" err="1">
                <a:solidFill>
                  <a:prstClr val="white">
                    <a:lumMod val="75000"/>
                  </a:prstClr>
                </a:solidFill>
                <a:latin typeface="Consolas" panose="020B0609020204030204" pitchFamily="49" charset="0"/>
              </a:rPr>
              <a:t>infer_request.GetBlob</a:t>
            </a:r>
            <a:r>
              <a:rPr lang="en-US" sz="1200" dirty="0">
                <a:solidFill>
                  <a:prstClr val="white">
                    <a:lumMod val="75000"/>
                  </a:prstClr>
                </a:solidFill>
                <a:latin typeface="Consolas" panose="020B0609020204030204" pitchFamily="49" charset="0"/>
              </a:rPr>
              <a:t>(</a:t>
            </a:r>
            <a:r>
              <a:rPr lang="en-US" sz="1200" dirty="0" err="1">
                <a:solidFill>
                  <a:prstClr val="white">
                    <a:lumMod val="75000"/>
                  </a:prstClr>
                </a:solidFill>
                <a:latin typeface="Consolas" panose="020B0609020204030204" pitchFamily="49" charset="0"/>
              </a:rPr>
              <a:t>input_name</a:t>
            </a:r>
            <a:r>
              <a:rPr lang="en-US" sz="1200" dirty="0">
                <a:solidFill>
                  <a:prstClr val="white">
                    <a:lumMod val="75000"/>
                  </a:prstClr>
                </a:solidFill>
                <a:latin typeface="Consolas" panose="020B0609020204030204" pitchFamily="49" charset="0"/>
              </a:rPr>
              <a:t>);</a:t>
            </a:r>
          </a:p>
          <a:p>
            <a:pPr latinLnBrk="0"/>
            <a:r>
              <a:rPr lang="en-US" sz="1200" dirty="0">
                <a:solidFill>
                  <a:prstClr val="white">
                    <a:lumMod val="75000"/>
                  </a:prstClr>
                </a:solidFill>
                <a:latin typeface="Consolas" panose="020B0609020204030204" pitchFamily="49" charset="0"/>
              </a:rPr>
              <a:t>auto </a:t>
            </a:r>
            <a:r>
              <a:rPr lang="en-US" sz="1200" dirty="0" err="1">
                <a:solidFill>
                  <a:prstClr val="white">
                    <a:lumMod val="75000"/>
                  </a:prstClr>
                </a:solidFill>
                <a:latin typeface="Consolas" panose="020B0609020204030204" pitchFamily="49" charset="0"/>
              </a:rPr>
              <a:t>input_data</a:t>
            </a:r>
            <a:r>
              <a:rPr lang="en-US" sz="1200" dirty="0">
                <a:solidFill>
                  <a:prstClr val="white">
                    <a:lumMod val="75000"/>
                  </a:prstClr>
                </a:solidFill>
                <a:latin typeface="Consolas" panose="020B0609020204030204" pitchFamily="49" charset="0"/>
              </a:rPr>
              <a:t> = input-&gt;buffer().as&lt;</a:t>
            </a:r>
            <a:r>
              <a:rPr lang="en-US" sz="1200" dirty="0" err="1">
                <a:solidFill>
                  <a:prstClr val="white">
                    <a:lumMod val="75000"/>
                  </a:prstClr>
                </a:solidFill>
                <a:latin typeface="Consolas" panose="020B0609020204030204" pitchFamily="49" charset="0"/>
              </a:rPr>
              <a:t>PrecisionTrait</a:t>
            </a:r>
            <a:r>
              <a:rPr lang="en-US" sz="1200" dirty="0">
                <a:solidFill>
                  <a:prstClr val="white">
                    <a:lumMod val="75000"/>
                  </a:prstClr>
                </a:solidFill>
                <a:latin typeface="Consolas" panose="020B0609020204030204" pitchFamily="49" charset="0"/>
              </a:rPr>
              <a:t>&lt;Precision::U8&gt;::</a:t>
            </a:r>
            <a:r>
              <a:rPr lang="en-US" sz="1200" dirty="0" err="1">
                <a:solidFill>
                  <a:prstClr val="white">
                    <a:lumMod val="75000"/>
                  </a:prstClr>
                </a:solidFill>
                <a:latin typeface="Consolas" panose="020B0609020204030204" pitchFamily="49" charset="0"/>
              </a:rPr>
              <a:t>value_type</a:t>
            </a:r>
            <a:r>
              <a:rPr lang="en-US" sz="1200" dirty="0">
                <a:solidFill>
                  <a:prstClr val="white">
                    <a:lumMod val="75000"/>
                  </a:prstClr>
                </a:solidFill>
                <a:latin typeface="Consolas" panose="020B0609020204030204" pitchFamily="49" charset="0"/>
              </a:rPr>
              <a:t>*&gt;();</a:t>
            </a:r>
          </a:p>
          <a:p>
            <a:pPr latinLnBrk="0"/>
            <a:endParaRPr lang="en-US" sz="1200" dirty="0">
              <a:solidFill>
                <a:prstClr val="black"/>
              </a:solidFill>
              <a:latin typeface="Consolas" panose="020B0609020204030204" pitchFamily="49" charset="0"/>
            </a:endParaRPr>
          </a:p>
          <a:p>
            <a:pPr latinLnBrk="0"/>
            <a:r>
              <a:rPr lang="en-US" sz="1200" dirty="0">
                <a:solidFill>
                  <a:prstClr val="black"/>
                </a:solidFill>
                <a:latin typeface="Consolas" panose="020B0609020204030204" pitchFamily="49" charset="0"/>
              </a:rPr>
              <a:t>/* Copying data from image to the input blob */</a:t>
            </a:r>
          </a:p>
          <a:p>
            <a:pPr latinLnBrk="0"/>
            <a:r>
              <a:rPr lang="en-US" sz="1200" b="1" dirty="0">
                <a:solidFill>
                  <a:srgbClr val="FF0000"/>
                </a:solidFill>
                <a:latin typeface="Consolas" panose="020B0609020204030204" pitchFamily="49" charset="0"/>
              </a:rPr>
              <a:t>cv::Mat </a:t>
            </a:r>
            <a:r>
              <a:rPr lang="en-US" sz="1200" b="1" dirty="0" err="1">
                <a:solidFill>
                  <a:srgbClr val="FF0000"/>
                </a:solidFill>
                <a:latin typeface="Consolas" panose="020B0609020204030204" pitchFamily="49" charset="0"/>
              </a:rPr>
              <a:t>ori_image</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infer_image</a:t>
            </a:r>
            <a:r>
              <a:rPr lang="en-US" sz="1200" b="1" dirty="0">
                <a:solidFill>
                  <a:srgbClr val="FF0000"/>
                </a:solidFill>
                <a:latin typeface="Consolas" panose="020B0609020204030204" pitchFamily="49" charset="0"/>
              </a:rPr>
              <a:t>;</a:t>
            </a:r>
          </a:p>
          <a:p>
            <a:pPr latinLnBrk="0"/>
            <a:r>
              <a:rPr lang="en-US" sz="1200" b="1" dirty="0" err="1">
                <a:solidFill>
                  <a:srgbClr val="FF0000"/>
                </a:solidFill>
                <a:latin typeface="Consolas" panose="020B0609020204030204" pitchFamily="49" charset="0"/>
              </a:rPr>
              <a:t>ori_image</a:t>
            </a:r>
            <a:r>
              <a:rPr lang="en-US" sz="1200" b="1" dirty="0">
                <a:solidFill>
                  <a:srgbClr val="FF0000"/>
                </a:solidFill>
                <a:latin typeface="Consolas" panose="020B0609020204030204" pitchFamily="49" charset="0"/>
              </a:rPr>
              <a:t> = cv::</a:t>
            </a:r>
            <a:r>
              <a:rPr lang="en-US" sz="1200" b="1" dirty="0" err="1">
                <a:solidFill>
                  <a:srgbClr val="FF0000"/>
                </a:solidFill>
                <a:latin typeface="Consolas" panose="020B0609020204030204" pitchFamily="49" charset="0"/>
              </a:rPr>
              <a:t>imread</a:t>
            </a:r>
            <a:r>
              <a:rPr lang="en-US" sz="1200" b="1" dirty="0">
                <a:solidFill>
                  <a:srgbClr val="FF0000"/>
                </a:solidFill>
                <a:latin typeface="Consolas" panose="020B0609020204030204" pitchFamily="49" charset="0"/>
              </a:rPr>
              <a:t>("/home/intel/</a:t>
            </a:r>
            <a:r>
              <a:rPr lang="en-US" sz="1200" b="1" dirty="0" err="1">
                <a:solidFill>
                  <a:srgbClr val="FF0000"/>
                </a:solidFill>
                <a:latin typeface="Consolas" panose="020B0609020204030204" pitchFamily="49" charset="0"/>
              </a:rPr>
              <a:t>my_model</a:t>
            </a:r>
            <a:r>
              <a:rPr lang="en-US" sz="1200" b="1" dirty="0">
                <a:solidFill>
                  <a:srgbClr val="FF0000"/>
                </a:solidFill>
                <a:latin typeface="Consolas" panose="020B0609020204030204" pitchFamily="49" charset="0"/>
              </a:rPr>
              <a:t>/input.jpg");</a:t>
            </a:r>
          </a:p>
          <a:p>
            <a:pPr latinLnBrk="0"/>
            <a:r>
              <a:rPr lang="en-US" sz="1200" b="1" dirty="0">
                <a:solidFill>
                  <a:srgbClr val="FF0000"/>
                </a:solidFill>
                <a:latin typeface="Consolas" panose="020B0609020204030204" pitchFamily="49" charset="0"/>
              </a:rPr>
              <a:t>cv::resize(</a:t>
            </a:r>
            <a:r>
              <a:rPr lang="en-US" sz="1200" b="1" dirty="0" err="1">
                <a:solidFill>
                  <a:srgbClr val="FF0000"/>
                </a:solidFill>
                <a:latin typeface="Consolas" panose="020B0609020204030204" pitchFamily="49" charset="0"/>
              </a:rPr>
              <a:t>ori_image</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infer_image</a:t>
            </a:r>
            <a:r>
              <a:rPr lang="en-US" sz="1200" b="1" dirty="0">
                <a:solidFill>
                  <a:srgbClr val="FF0000"/>
                </a:solidFill>
                <a:latin typeface="Consolas" panose="020B0609020204030204" pitchFamily="49" charset="0"/>
              </a:rPr>
              <a:t>, cv::Size(</a:t>
            </a:r>
            <a:r>
              <a:rPr lang="en-US" sz="1200" b="1" dirty="0" err="1">
                <a:solidFill>
                  <a:srgbClr val="FF0000"/>
                </a:solidFill>
                <a:latin typeface="Consolas" panose="020B0609020204030204" pitchFamily="49" charset="0"/>
              </a:rPr>
              <a:t>input_info</a:t>
            </a:r>
            <a:r>
              <a:rPr lang="en-US" sz="1200" b="1" dirty="0">
                <a:solidFill>
                  <a:srgbClr val="FF0000"/>
                </a:solidFill>
                <a:latin typeface="Consolas" panose="020B0609020204030204" pitchFamily="49" charset="0"/>
              </a:rPr>
              <a:t>-&gt;</a:t>
            </a:r>
            <a:r>
              <a:rPr lang="en-US" sz="1200" b="1" dirty="0" err="1">
                <a:solidFill>
                  <a:srgbClr val="FF0000"/>
                </a:solidFill>
                <a:latin typeface="Consolas" panose="020B0609020204030204" pitchFamily="49" charset="0"/>
              </a:rPr>
              <a:t>getDims</a:t>
            </a:r>
            <a:r>
              <a:rPr lang="en-US" sz="1200" b="1" dirty="0">
                <a:solidFill>
                  <a:srgbClr val="FF0000"/>
                </a:solidFill>
                <a:latin typeface="Consolas" panose="020B0609020204030204" pitchFamily="49" charset="0"/>
              </a:rPr>
              <a:t>()[0], </a:t>
            </a:r>
            <a:r>
              <a:rPr lang="en-US" sz="1200" b="1" dirty="0" err="1">
                <a:solidFill>
                  <a:srgbClr val="FF0000"/>
                </a:solidFill>
                <a:latin typeface="Consolas" panose="020B0609020204030204" pitchFamily="49" charset="0"/>
              </a:rPr>
              <a:t>input_info</a:t>
            </a:r>
            <a:r>
              <a:rPr lang="en-US" sz="1200" b="1" dirty="0">
                <a:solidFill>
                  <a:srgbClr val="FF0000"/>
                </a:solidFill>
                <a:latin typeface="Consolas" panose="020B0609020204030204" pitchFamily="49" charset="0"/>
              </a:rPr>
              <a:t>-&gt;</a:t>
            </a:r>
            <a:r>
              <a:rPr lang="en-US" sz="1200" b="1" dirty="0" err="1">
                <a:solidFill>
                  <a:srgbClr val="FF0000"/>
                </a:solidFill>
                <a:latin typeface="Consolas" panose="020B0609020204030204" pitchFamily="49" charset="0"/>
              </a:rPr>
              <a:t>getDims</a:t>
            </a:r>
            <a:r>
              <a:rPr lang="en-US" sz="1200" b="1" dirty="0">
                <a:solidFill>
                  <a:srgbClr val="FF0000"/>
                </a:solidFill>
                <a:latin typeface="Consolas" panose="020B0609020204030204" pitchFamily="49" charset="0"/>
              </a:rPr>
              <a:t>()[1]));</a:t>
            </a:r>
          </a:p>
          <a:p>
            <a:pPr latinLnBrk="0"/>
            <a:endParaRPr lang="en-US" sz="1200" dirty="0">
              <a:solidFill>
                <a:prstClr val="black"/>
              </a:solidFill>
              <a:latin typeface="Consolas" panose="020B0609020204030204" pitchFamily="49" charset="0"/>
            </a:endParaRPr>
          </a:p>
          <a:p>
            <a:pPr latinLnBrk="0"/>
            <a:r>
              <a:rPr lang="en-US" sz="1200" dirty="0" err="1">
                <a:solidFill>
                  <a:prstClr val="white">
                    <a:lumMod val="75000"/>
                  </a:prstClr>
                </a:solidFill>
                <a:latin typeface="Consolas" panose="020B0609020204030204" pitchFamily="49" charset="0"/>
              </a:rPr>
              <a:t>size_t</a:t>
            </a:r>
            <a:r>
              <a:rPr lang="en-US" sz="1200" dirty="0">
                <a:solidFill>
                  <a:prstClr val="white">
                    <a:lumMod val="75000"/>
                  </a:prstClr>
                </a:solidFill>
                <a:latin typeface="Consolas" panose="020B0609020204030204" pitchFamily="49" charset="0"/>
              </a:rPr>
              <a:t> </a:t>
            </a:r>
            <a:r>
              <a:rPr lang="en-US" sz="1200" dirty="0" err="1">
                <a:solidFill>
                  <a:prstClr val="white">
                    <a:lumMod val="75000"/>
                  </a:prstClr>
                </a:solidFill>
                <a:latin typeface="Consolas" panose="020B0609020204030204" pitchFamily="49" charset="0"/>
              </a:rPr>
              <a:t>channels_number</a:t>
            </a:r>
            <a:r>
              <a:rPr lang="en-US" sz="1200" dirty="0">
                <a:solidFill>
                  <a:prstClr val="white">
                    <a:lumMod val="75000"/>
                  </a:prstClr>
                </a:solidFill>
                <a:latin typeface="Consolas" panose="020B0609020204030204" pitchFamily="49" charset="0"/>
              </a:rPr>
              <a:t> = input-&gt;dims()[2];</a:t>
            </a:r>
          </a:p>
          <a:p>
            <a:pPr latinLnBrk="0"/>
            <a:r>
              <a:rPr lang="en-US" sz="1200" dirty="0" err="1">
                <a:solidFill>
                  <a:prstClr val="white">
                    <a:lumMod val="75000"/>
                  </a:prstClr>
                </a:solidFill>
                <a:latin typeface="Consolas" panose="020B0609020204030204" pitchFamily="49" charset="0"/>
              </a:rPr>
              <a:t>size_t</a:t>
            </a:r>
            <a:r>
              <a:rPr lang="en-US" sz="1200" dirty="0">
                <a:solidFill>
                  <a:prstClr val="white">
                    <a:lumMod val="75000"/>
                  </a:prstClr>
                </a:solidFill>
                <a:latin typeface="Consolas" panose="020B0609020204030204" pitchFamily="49" charset="0"/>
              </a:rPr>
              <a:t> </a:t>
            </a:r>
            <a:r>
              <a:rPr lang="en-US" sz="1200" dirty="0" err="1">
                <a:solidFill>
                  <a:prstClr val="white">
                    <a:lumMod val="75000"/>
                  </a:prstClr>
                </a:solidFill>
                <a:latin typeface="Consolas" panose="020B0609020204030204" pitchFamily="49" charset="0"/>
              </a:rPr>
              <a:t>image_size</a:t>
            </a:r>
            <a:r>
              <a:rPr lang="en-US" sz="1200" dirty="0">
                <a:solidFill>
                  <a:prstClr val="white">
                    <a:lumMod val="75000"/>
                  </a:prstClr>
                </a:solidFill>
                <a:latin typeface="Consolas" panose="020B0609020204030204" pitchFamily="49" charset="0"/>
              </a:rPr>
              <a:t> = input-&gt;dims()[1] * input-&gt;dims()[0];</a:t>
            </a:r>
          </a:p>
          <a:p>
            <a:pPr latinLnBrk="0"/>
            <a:endParaRPr lang="en-US" sz="1200" dirty="0">
              <a:solidFill>
                <a:prstClr val="black"/>
              </a:solidFill>
              <a:latin typeface="Consolas" panose="020B0609020204030204" pitchFamily="49" charset="0"/>
            </a:endParaRPr>
          </a:p>
          <a:p>
            <a:pPr latinLnBrk="0"/>
            <a:r>
              <a:rPr lang="en-US" sz="1200" b="1" dirty="0">
                <a:solidFill>
                  <a:srgbClr val="FF0000"/>
                </a:solidFill>
                <a:latin typeface="Consolas" panose="020B0609020204030204" pitchFamily="49" charset="0"/>
              </a:rPr>
              <a:t>for (</a:t>
            </a:r>
            <a:r>
              <a:rPr lang="en-US" sz="1200" b="1" dirty="0" err="1">
                <a:solidFill>
                  <a:srgbClr val="FF0000"/>
                </a:solidFill>
                <a:latin typeface="Consolas" panose="020B0609020204030204" pitchFamily="49" charset="0"/>
              </a:rPr>
              <a:t>size_t</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pid</a:t>
            </a:r>
            <a:r>
              <a:rPr lang="en-US" sz="1200" b="1" dirty="0">
                <a:solidFill>
                  <a:srgbClr val="FF0000"/>
                </a:solidFill>
                <a:latin typeface="Consolas" panose="020B0609020204030204" pitchFamily="49" charset="0"/>
              </a:rPr>
              <a:t> = 0; </a:t>
            </a:r>
            <a:r>
              <a:rPr lang="en-US" sz="1200" b="1" dirty="0" err="1">
                <a:solidFill>
                  <a:srgbClr val="FF0000"/>
                </a:solidFill>
                <a:latin typeface="Consolas" panose="020B0609020204030204" pitchFamily="49" charset="0"/>
              </a:rPr>
              <a:t>pid</a:t>
            </a:r>
            <a:r>
              <a:rPr lang="en-US" sz="1200" b="1" dirty="0">
                <a:solidFill>
                  <a:srgbClr val="FF0000"/>
                </a:solidFill>
                <a:latin typeface="Consolas" panose="020B0609020204030204" pitchFamily="49" charset="0"/>
              </a:rPr>
              <a:t> &lt; </a:t>
            </a:r>
            <a:r>
              <a:rPr lang="en-US" sz="1200" b="1" dirty="0" err="1">
                <a:solidFill>
                  <a:srgbClr val="FF0000"/>
                </a:solidFill>
                <a:latin typeface="Consolas" panose="020B0609020204030204" pitchFamily="49" charset="0"/>
              </a:rPr>
              <a:t>image_size</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pid</a:t>
            </a:r>
            <a:r>
              <a:rPr lang="en-US" sz="1200" b="1" dirty="0">
                <a:solidFill>
                  <a:srgbClr val="FF0000"/>
                </a:solidFill>
                <a:latin typeface="Consolas" panose="020B0609020204030204" pitchFamily="49" charset="0"/>
              </a:rPr>
              <a:t>) {</a:t>
            </a:r>
          </a:p>
          <a:p>
            <a:pPr latinLnBrk="0"/>
            <a:r>
              <a:rPr lang="en-US" sz="1200" b="1" dirty="0">
                <a:solidFill>
                  <a:srgbClr val="FF0000"/>
                </a:solidFill>
                <a:latin typeface="Consolas" panose="020B0609020204030204" pitchFamily="49" charset="0"/>
              </a:rPr>
              <a:t>    for (</a:t>
            </a:r>
            <a:r>
              <a:rPr lang="en-US" sz="1200" b="1" dirty="0" err="1">
                <a:solidFill>
                  <a:srgbClr val="FF0000"/>
                </a:solidFill>
                <a:latin typeface="Consolas" panose="020B0609020204030204" pitchFamily="49" charset="0"/>
              </a:rPr>
              <a:t>size_t</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ch</a:t>
            </a:r>
            <a:r>
              <a:rPr lang="en-US" sz="1200" b="1" dirty="0">
                <a:solidFill>
                  <a:srgbClr val="FF0000"/>
                </a:solidFill>
                <a:latin typeface="Consolas" panose="020B0609020204030204" pitchFamily="49" charset="0"/>
              </a:rPr>
              <a:t> = 0; </a:t>
            </a:r>
            <a:r>
              <a:rPr lang="en-US" sz="1200" b="1" dirty="0" err="1">
                <a:solidFill>
                  <a:srgbClr val="FF0000"/>
                </a:solidFill>
                <a:latin typeface="Consolas" panose="020B0609020204030204" pitchFamily="49" charset="0"/>
              </a:rPr>
              <a:t>ch</a:t>
            </a:r>
            <a:r>
              <a:rPr lang="en-US" sz="1200" b="1" dirty="0">
                <a:solidFill>
                  <a:srgbClr val="FF0000"/>
                </a:solidFill>
                <a:latin typeface="Consolas" panose="020B0609020204030204" pitchFamily="49" charset="0"/>
              </a:rPr>
              <a:t> &lt; </a:t>
            </a:r>
            <a:r>
              <a:rPr lang="en-US" sz="1200" b="1" dirty="0" err="1">
                <a:solidFill>
                  <a:srgbClr val="FF0000"/>
                </a:solidFill>
                <a:latin typeface="Consolas" panose="020B0609020204030204" pitchFamily="49" charset="0"/>
              </a:rPr>
              <a:t>channels_number</a:t>
            </a:r>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ch</a:t>
            </a:r>
            <a:r>
              <a:rPr lang="en-US" sz="1200" b="1" dirty="0">
                <a:solidFill>
                  <a:srgbClr val="FF0000"/>
                </a:solidFill>
                <a:latin typeface="Consolas" panose="020B0609020204030204" pitchFamily="49" charset="0"/>
              </a:rPr>
              <a:t>) {</a:t>
            </a:r>
          </a:p>
          <a:p>
            <a:pPr latinLnBrk="0"/>
            <a:r>
              <a:rPr lang="en-US" sz="1200" b="1" dirty="0">
                <a:solidFill>
                  <a:srgbClr val="FF0000"/>
                </a:solidFill>
                <a:latin typeface="Consolas" panose="020B0609020204030204" pitchFamily="49" charset="0"/>
              </a:rPr>
              <a:t>	</a:t>
            </a:r>
            <a:r>
              <a:rPr lang="en-US" sz="1200" b="1" dirty="0" err="1">
                <a:solidFill>
                  <a:srgbClr val="FF0000"/>
                </a:solidFill>
                <a:latin typeface="Consolas" panose="020B0609020204030204" pitchFamily="49" charset="0"/>
              </a:rPr>
              <a:t>input_data</a:t>
            </a:r>
            <a:r>
              <a:rPr lang="en-US" sz="1200" b="1" dirty="0">
                <a:solidFill>
                  <a:srgbClr val="FF0000"/>
                </a:solidFill>
                <a:latin typeface="Consolas" panose="020B0609020204030204" pitchFamily="49" charset="0"/>
              </a:rPr>
              <a:t>[</a:t>
            </a:r>
            <a:r>
              <a:rPr lang="en-US" sz="1200" b="1" dirty="0" err="1">
                <a:solidFill>
                  <a:srgbClr val="FF0000"/>
                </a:solidFill>
                <a:latin typeface="Consolas" panose="020B0609020204030204" pitchFamily="49" charset="0"/>
              </a:rPr>
              <a:t>ch</a:t>
            </a:r>
            <a:r>
              <a:rPr lang="en-US" sz="1200" b="1" dirty="0">
                <a:solidFill>
                  <a:srgbClr val="FF0000"/>
                </a:solidFill>
                <a:latin typeface="Consolas" panose="020B0609020204030204" pitchFamily="49" charset="0"/>
              </a:rPr>
              <a:t> * </a:t>
            </a:r>
            <a:r>
              <a:rPr lang="en-US" sz="1200" b="1" dirty="0" err="1">
                <a:solidFill>
                  <a:srgbClr val="FF0000"/>
                </a:solidFill>
                <a:latin typeface="Consolas" panose="020B0609020204030204" pitchFamily="49" charset="0"/>
              </a:rPr>
              <a:t>image_size</a:t>
            </a:r>
            <a:r>
              <a:rPr lang="en-US" sz="1200" b="1" dirty="0">
                <a:solidFill>
                  <a:srgbClr val="FF0000"/>
                </a:solidFill>
                <a:latin typeface="Consolas" panose="020B0609020204030204" pitchFamily="49" charset="0"/>
              </a:rPr>
              <a:t> + </a:t>
            </a:r>
            <a:r>
              <a:rPr lang="en-US" sz="1200" b="1" dirty="0" err="1">
                <a:solidFill>
                  <a:srgbClr val="FF0000"/>
                </a:solidFill>
                <a:latin typeface="Consolas" panose="020B0609020204030204" pitchFamily="49" charset="0"/>
              </a:rPr>
              <a:t>pid</a:t>
            </a:r>
            <a:r>
              <a:rPr lang="en-US" sz="1200" b="1" dirty="0">
                <a:solidFill>
                  <a:srgbClr val="FF0000"/>
                </a:solidFill>
                <a:latin typeface="Consolas" panose="020B0609020204030204" pitchFamily="49" charset="0"/>
              </a:rPr>
              <a:t>] = infer_image.at&lt;cv::Vec3b&gt;(</a:t>
            </a:r>
            <a:r>
              <a:rPr lang="en-US" sz="1200" b="1" dirty="0" err="1">
                <a:solidFill>
                  <a:srgbClr val="FF0000"/>
                </a:solidFill>
                <a:latin typeface="Consolas" panose="020B0609020204030204" pitchFamily="49" charset="0"/>
              </a:rPr>
              <a:t>pid</a:t>
            </a:r>
            <a:r>
              <a:rPr lang="en-US" sz="1200" b="1" dirty="0">
                <a:solidFill>
                  <a:srgbClr val="FF0000"/>
                </a:solidFill>
                <a:latin typeface="Consolas" panose="020B0609020204030204" pitchFamily="49" charset="0"/>
              </a:rPr>
              <a:t>)[</a:t>
            </a:r>
            <a:r>
              <a:rPr lang="en-US" sz="1200" b="1" dirty="0" err="1">
                <a:solidFill>
                  <a:srgbClr val="FF0000"/>
                </a:solidFill>
                <a:latin typeface="Consolas" panose="020B0609020204030204" pitchFamily="49" charset="0"/>
              </a:rPr>
              <a:t>ch</a:t>
            </a:r>
            <a:r>
              <a:rPr lang="en-US" sz="1200" b="1" dirty="0">
                <a:solidFill>
                  <a:srgbClr val="FF0000"/>
                </a:solidFill>
                <a:latin typeface="Consolas" panose="020B0609020204030204" pitchFamily="49" charset="0"/>
              </a:rPr>
              <a:t>];</a:t>
            </a:r>
          </a:p>
          <a:p>
            <a:pPr latinLnBrk="0"/>
            <a:r>
              <a:rPr lang="en-US" sz="1200" b="1" dirty="0">
                <a:solidFill>
                  <a:srgbClr val="FF0000"/>
                </a:solidFill>
                <a:latin typeface="Consolas" panose="020B0609020204030204" pitchFamily="49" charset="0"/>
              </a:rPr>
              <a:t>    }</a:t>
            </a:r>
          </a:p>
          <a:p>
            <a:pPr latinLnBrk="0"/>
            <a:r>
              <a:rPr lang="en-US" sz="1200" b="1" dirty="0">
                <a:solidFill>
                  <a:srgbClr val="FF0000"/>
                </a:solidFill>
                <a:latin typeface="Consolas" panose="020B0609020204030204" pitchFamily="49" charset="0"/>
              </a:rPr>
              <a:t>}</a:t>
            </a:r>
            <a:r>
              <a:rPr lang="en-US" sz="1200" dirty="0">
                <a:solidFill>
                  <a:prstClr val="black"/>
                </a:solidFill>
                <a:latin typeface="Consolas" panose="020B0609020204030204" pitchFamily="49" charset="0"/>
              </a:rPr>
              <a:t>	</a:t>
            </a:r>
          </a:p>
          <a:p>
            <a:pPr latinLnBrk="0"/>
            <a:endParaRPr lang="en-US" sz="1200" dirty="0">
              <a:solidFill>
                <a:prstClr val="black"/>
              </a:solidFill>
              <a:latin typeface="Consolas" panose="020B0609020204030204" pitchFamily="49" charset="0"/>
            </a:endParaRPr>
          </a:p>
          <a:p>
            <a:pPr latinLnBrk="0"/>
            <a:r>
              <a:rPr lang="en-US" sz="1200" dirty="0">
                <a:solidFill>
                  <a:prstClr val="black"/>
                </a:solidFill>
                <a:latin typeface="Consolas" panose="020B0609020204030204" pitchFamily="49" charset="0"/>
              </a:rPr>
              <a:t>/* Running the request synchronously */</a:t>
            </a:r>
          </a:p>
          <a:p>
            <a:pPr latinLnBrk="0"/>
            <a:r>
              <a:rPr lang="en-US" sz="1200" b="1" dirty="0" err="1">
                <a:solidFill>
                  <a:srgbClr val="FF0000"/>
                </a:solidFill>
                <a:latin typeface="Consolas" panose="020B0609020204030204" pitchFamily="49" charset="0"/>
              </a:rPr>
              <a:t>infer_request.Infer</a:t>
            </a:r>
            <a:r>
              <a:rPr lang="en-US" sz="1200" b="1" dirty="0">
                <a:solidFill>
                  <a:srgbClr val="FF0000"/>
                </a:solidFill>
                <a:latin typeface="Consolas" panose="020B0609020204030204" pitchFamily="49" charset="0"/>
              </a:rPr>
              <a:t>();</a:t>
            </a:r>
          </a:p>
        </p:txBody>
      </p:sp>
      <p:sp>
        <p:nvSpPr>
          <p:cNvPr id="3" name="Rectangle 2"/>
          <p:cNvSpPr/>
          <p:nvPr/>
        </p:nvSpPr>
        <p:spPr>
          <a:xfrm>
            <a:off x="753376" y="4605395"/>
            <a:ext cx="1920854" cy="16140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3800" dirty="0">
                <a:solidFill>
                  <a:prstClr val="white"/>
                </a:solidFill>
              </a:rPr>
              <a:t>0</a:t>
            </a:r>
          </a:p>
        </p:txBody>
      </p:sp>
      <p:sp>
        <p:nvSpPr>
          <p:cNvPr id="21" name="Oval 20"/>
          <p:cNvSpPr/>
          <p:nvPr/>
        </p:nvSpPr>
        <p:spPr>
          <a:xfrm>
            <a:off x="10145459" y="5063787"/>
            <a:ext cx="1564913" cy="75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prstClr val="white"/>
                </a:solidFill>
              </a:rPr>
              <a:t>Inference Engine</a:t>
            </a:r>
          </a:p>
        </p:txBody>
      </p:sp>
      <p:sp>
        <p:nvSpPr>
          <p:cNvPr id="5" name="TextBox 4"/>
          <p:cNvSpPr txBox="1"/>
          <p:nvPr/>
        </p:nvSpPr>
        <p:spPr>
          <a:xfrm>
            <a:off x="1346458" y="4082175"/>
            <a:ext cx="604653" cy="523220"/>
          </a:xfrm>
          <a:prstGeom prst="rect">
            <a:avLst/>
          </a:prstGeom>
          <a:noFill/>
        </p:spPr>
        <p:txBody>
          <a:bodyPr wrap="none" rtlCol="0">
            <a:spAutoFit/>
          </a:bodyPr>
          <a:lstStyle/>
          <a:p>
            <a:pPr latinLnBrk="0"/>
            <a:r>
              <a:rPr lang="en-US" sz="1400" dirty="0">
                <a:solidFill>
                  <a:prstClr val="black"/>
                </a:solidFill>
              </a:rPr>
              <a:t>Input</a:t>
            </a:r>
          </a:p>
          <a:p>
            <a:pPr latinLnBrk="0"/>
            <a:r>
              <a:rPr lang="en-US" sz="1400" dirty="0">
                <a:solidFill>
                  <a:prstClr val="black"/>
                </a:solidFill>
              </a:rPr>
              <a:t>width</a:t>
            </a:r>
          </a:p>
        </p:txBody>
      </p:sp>
      <p:sp>
        <p:nvSpPr>
          <p:cNvPr id="22" name="TextBox 21"/>
          <p:cNvSpPr txBox="1"/>
          <p:nvPr/>
        </p:nvSpPr>
        <p:spPr>
          <a:xfrm>
            <a:off x="15581" y="5092855"/>
            <a:ext cx="649473" cy="523220"/>
          </a:xfrm>
          <a:prstGeom prst="rect">
            <a:avLst/>
          </a:prstGeom>
          <a:noFill/>
        </p:spPr>
        <p:txBody>
          <a:bodyPr wrap="none" rtlCol="0">
            <a:spAutoFit/>
          </a:bodyPr>
          <a:lstStyle/>
          <a:p>
            <a:pPr latinLnBrk="0"/>
            <a:r>
              <a:rPr lang="en-US" sz="1400" dirty="0">
                <a:solidFill>
                  <a:prstClr val="black"/>
                </a:solidFill>
              </a:rPr>
              <a:t>Input</a:t>
            </a:r>
          </a:p>
          <a:p>
            <a:pPr latinLnBrk="0"/>
            <a:r>
              <a:rPr lang="en-US" sz="1400" dirty="0">
                <a:solidFill>
                  <a:prstClr val="black"/>
                </a:solidFill>
              </a:rPr>
              <a:t>height</a:t>
            </a:r>
          </a:p>
        </p:txBody>
      </p:sp>
      <p:sp>
        <p:nvSpPr>
          <p:cNvPr id="23" name="Rectangle 22"/>
          <p:cNvSpPr/>
          <p:nvPr/>
        </p:nvSpPr>
        <p:spPr>
          <a:xfrm>
            <a:off x="4065595" y="5315335"/>
            <a:ext cx="270162" cy="265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prstClr val="white"/>
                </a:solidFill>
              </a:rPr>
              <a:t>0</a:t>
            </a:r>
          </a:p>
        </p:txBody>
      </p:sp>
      <p:sp>
        <p:nvSpPr>
          <p:cNvPr id="24" name="Rectangle 23"/>
          <p:cNvSpPr/>
          <p:nvPr/>
        </p:nvSpPr>
        <p:spPr>
          <a:xfrm>
            <a:off x="688358" y="4666937"/>
            <a:ext cx="1920854" cy="1614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3800" dirty="0">
                <a:solidFill>
                  <a:prstClr val="white"/>
                </a:solidFill>
              </a:rPr>
              <a:t>0</a:t>
            </a:r>
          </a:p>
        </p:txBody>
      </p:sp>
      <p:sp>
        <p:nvSpPr>
          <p:cNvPr id="25" name="Rectangle 24"/>
          <p:cNvSpPr/>
          <p:nvPr/>
        </p:nvSpPr>
        <p:spPr>
          <a:xfrm>
            <a:off x="615776" y="4745426"/>
            <a:ext cx="1920854" cy="161400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3800" dirty="0">
                <a:solidFill>
                  <a:prstClr val="white"/>
                </a:solidFill>
              </a:rPr>
              <a:t>0</a:t>
            </a:r>
          </a:p>
        </p:txBody>
      </p:sp>
      <p:sp>
        <p:nvSpPr>
          <p:cNvPr id="26" name="Rectangle 25"/>
          <p:cNvSpPr/>
          <p:nvPr/>
        </p:nvSpPr>
        <p:spPr>
          <a:xfrm>
            <a:off x="4018988" y="5350829"/>
            <a:ext cx="270162" cy="2653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prstClr val="white"/>
                </a:solidFill>
              </a:rPr>
              <a:t>0</a:t>
            </a:r>
          </a:p>
        </p:txBody>
      </p:sp>
      <p:sp>
        <p:nvSpPr>
          <p:cNvPr id="27" name="Rectangle 26"/>
          <p:cNvSpPr/>
          <p:nvPr/>
        </p:nvSpPr>
        <p:spPr>
          <a:xfrm>
            <a:off x="3976639" y="5401838"/>
            <a:ext cx="270162" cy="2653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prstClr val="white"/>
                </a:solidFill>
              </a:rPr>
              <a:t>0</a:t>
            </a:r>
          </a:p>
        </p:txBody>
      </p:sp>
      <p:cxnSp>
        <p:nvCxnSpPr>
          <p:cNvPr id="8" name="Straight Arrow Connector 7"/>
          <p:cNvCxnSpPr/>
          <p:nvPr/>
        </p:nvCxnSpPr>
        <p:spPr>
          <a:xfrm>
            <a:off x="2763078" y="4605395"/>
            <a:ext cx="1213561" cy="6600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763077" y="5667188"/>
            <a:ext cx="1164547" cy="590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59103" y="5025305"/>
            <a:ext cx="367408" cy="307777"/>
          </a:xfrm>
          <a:prstGeom prst="rect">
            <a:avLst/>
          </a:prstGeom>
          <a:noFill/>
        </p:spPr>
        <p:txBody>
          <a:bodyPr wrap="none" rtlCol="0">
            <a:spAutoFit/>
          </a:bodyPr>
          <a:lstStyle/>
          <a:p>
            <a:pPr latinLnBrk="0"/>
            <a:r>
              <a:rPr lang="en-US" sz="1400" dirty="0" smtClean="0">
                <a:solidFill>
                  <a:prstClr val="black"/>
                </a:solidFill>
              </a:rPr>
              <a:t>32</a:t>
            </a:r>
            <a:endParaRPr lang="en-US" sz="1400" dirty="0">
              <a:solidFill>
                <a:prstClr val="black"/>
              </a:solidFill>
            </a:endParaRPr>
          </a:p>
        </p:txBody>
      </p:sp>
      <p:sp>
        <p:nvSpPr>
          <p:cNvPr id="32" name="TextBox 31"/>
          <p:cNvSpPr txBox="1"/>
          <p:nvPr/>
        </p:nvSpPr>
        <p:spPr>
          <a:xfrm>
            <a:off x="4295816" y="5315335"/>
            <a:ext cx="367408" cy="307777"/>
          </a:xfrm>
          <a:prstGeom prst="rect">
            <a:avLst/>
          </a:prstGeom>
          <a:noFill/>
        </p:spPr>
        <p:txBody>
          <a:bodyPr wrap="none" rtlCol="0">
            <a:spAutoFit/>
          </a:bodyPr>
          <a:lstStyle/>
          <a:p>
            <a:pPr latinLnBrk="0"/>
            <a:r>
              <a:rPr lang="en-US" sz="1400" dirty="0" smtClean="0">
                <a:solidFill>
                  <a:prstClr val="black"/>
                </a:solidFill>
              </a:rPr>
              <a:t>32</a:t>
            </a:r>
            <a:endParaRPr lang="en-US" sz="1400" dirty="0">
              <a:solidFill>
                <a:prstClr val="black"/>
              </a:solidFill>
            </a:endParaRPr>
          </a:p>
        </p:txBody>
      </p:sp>
      <p:sp>
        <p:nvSpPr>
          <p:cNvPr id="30" name="Rectangle 29"/>
          <p:cNvSpPr/>
          <p:nvPr/>
        </p:nvSpPr>
        <p:spPr>
          <a:xfrm>
            <a:off x="5950650" y="5395701"/>
            <a:ext cx="884388" cy="816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solidFill>
                <a:prstClr val="white"/>
              </a:solidFill>
            </a:endParaRPr>
          </a:p>
        </p:txBody>
      </p:sp>
      <p:sp>
        <p:nvSpPr>
          <p:cNvPr id="34" name="Rectangle 33"/>
          <p:cNvSpPr/>
          <p:nvPr/>
        </p:nvSpPr>
        <p:spPr>
          <a:xfrm>
            <a:off x="6853269" y="5401480"/>
            <a:ext cx="884388" cy="816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latinLnBrk="0"/>
            <a:endParaRPr lang="en-US">
              <a:solidFill>
                <a:prstClr val="white"/>
              </a:solidFill>
            </a:endParaRPr>
          </a:p>
        </p:txBody>
      </p:sp>
      <p:sp>
        <p:nvSpPr>
          <p:cNvPr id="36" name="Rectangle 35"/>
          <p:cNvSpPr/>
          <p:nvPr/>
        </p:nvSpPr>
        <p:spPr>
          <a:xfrm>
            <a:off x="7755888" y="5400125"/>
            <a:ext cx="884388" cy="81666"/>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latinLnBrk="0"/>
            <a:endParaRPr lang="en-US">
              <a:solidFill>
                <a:prstClr val="white"/>
              </a:solidFill>
            </a:endParaRPr>
          </a:p>
        </p:txBody>
      </p:sp>
      <p:sp>
        <p:nvSpPr>
          <p:cNvPr id="37" name="TextBox 36"/>
          <p:cNvSpPr txBox="1"/>
          <p:nvPr/>
        </p:nvSpPr>
        <p:spPr>
          <a:xfrm>
            <a:off x="5771844" y="5448010"/>
            <a:ext cx="276038" cy="307777"/>
          </a:xfrm>
          <a:prstGeom prst="rect">
            <a:avLst/>
          </a:prstGeom>
          <a:noFill/>
        </p:spPr>
        <p:txBody>
          <a:bodyPr wrap="none" rtlCol="0">
            <a:spAutoFit/>
          </a:bodyPr>
          <a:lstStyle/>
          <a:p>
            <a:pPr latinLnBrk="0"/>
            <a:r>
              <a:rPr lang="en-US" sz="1400" dirty="0">
                <a:solidFill>
                  <a:prstClr val="black"/>
                </a:solidFill>
              </a:rPr>
              <a:t>1</a:t>
            </a:r>
          </a:p>
        </p:txBody>
      </p:sp>
      <p:sp>
        <p:nvSpPr>
          <p:cNvPr id="38" name="TextBox 37"/>
          <p:cNvSpPr txBox="1"/>
          <p:nvPr/>
        </p:nvSpPr>
        <p:spPr>
          <a:xfrm>
            <a:off x="6168407" y="5092348"/>
            <a:ext cx="550151" cy="307777"/>
          </a:xfrm>
          <a:prstGeom prst="rect">
            <a:avLst/>
          </a:prstGeom>
          <a:noFill/>
        </p:spPr>
        <p:txBody>
          <a:bodyPr wrap="none" rtlCol="0">
            <a:spAutoFit/>
          </a:bodyPr>
          <a:lstStyle/>
          <a:p>
            <a:pPr latinLnBrk="0"/>
            <a:r>
              <a:rPr lang="en-US" sz="1400" dirty="0" smtClean="0">
                <a:solidFill>
                  <a:prstClr val="black"/>
                </a:solidFill>
              </a:rPr>
              <a:t>1024</a:t>
            </a:r>
            <a:endParaRPr lang="en-US" sz="1400" dirty="0">
              <a:solidFill>
                <a:prstClr val="black"/>
              </a:solidFill>
            </a:endParaRPr>
          </a:p>
        </p:txBody>
      </p:sp>
      <p:sp>
        <p:nvSpPr>
          <p:cNvPr id="39" name="TextBox 38"/>
          <p:cNvSpPr txBox="1"/>
          <p:nvPr/>
        </p:nvSpPr>
        <p:spPr>
          <a:xfrm>
            <a:off x="7117121" y="5098908"/>
            <a:ext cx="550151" cy="307777"/>
          </a:xfrm>
          <a:prstGeom prst="rect">
            <a:avLst/>
          </a:prstGeom>
          <a:noFill/>
        </p:spPr>
        <p:txBody>
          <a:bodyPr wrap="none" rtlCol="0">
            <a:spAutoFit/>
          </a:bodyPr>
          <a:lstStyle/>
          <a:p>
            <a:pPr latinLnBrk="0"/>
            <a:r>
              <a:rPr lang="en-US" sz="1400" dirty="0" smtClean="0">
                <a:solidFill>
                  <a:prstClr val="black"/>
                </a:solidFill>
              </a:rPr>
              <a:t>1024</a:t>
            </a:r>
            <a:endParaRPr lang="en-US" sz="1400" dirty="0">
              <a:solidFill>
                <a:prstClr val="black"/>
              </a:solidFill>
            </a:endParaRPr>
          </a:p>
        </p:txBody>
      </p:sp>
      <p:sp>
        <p:nvSpPr>
          <p:cNvPr id="40" name="TextBox 39"/>
          <p:cNvSpPr txBox="1"/>
          <p:nvPr/>
        </p:nvSpPr>
        <p:spPr>
          <a:xfrm>
            <a:off x="7981799" y="5079631"/>
            <a:ext cx="550151" cy="307777"/>
          </a:xfrm>
          <a:prstGeom prst="rect">
            <a:avLst/>
          </a:prstGeom>
          <a:noFill/>
        </p:spPr>
        <p:txBody>
          <a:bodyPr wrap="none" rtlCol="0">
            <a:spAutoFit/>
          </a:bodyPr>
          <a:lstStyle/>
          <a:p>
            <a:pPr latinLnBrk="0"/>
            <a:r>
              <a:rPr lang="en-US" sz="1400" dirty="0" smtClean="0">
                <a:solidFill>
                  <a:prstClr val="black"/>
                </a:solidFill>
              </a:rPr>
              <a:t>1024</a:t>
            </a:r>
            <a:endParaRPr lang="en-US" sz="1400" dirty="0">
              <a:solidFill>
                <a:prstClr val="black"/>
              </a:solidFill>
            </a:endParaRPr>
          </a:p>
        </p:txBody>
      </p:sp>
      <p:cxnSp>
        <p:nvCxnSpPr>
          <p:cNvPr id="41" name="Straight Arrow Connector 40"/>
          <p:cNvCxnSpPr/>
          <p:nvPr/>
        </p:nvCxnSpPr>
        <p:spPr>
          <a:xfrm flipV="1">
            <a:off x="4705868" y="5425268"/>
            <a:ext cx="1143758" cy="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832717" y="5439998"/>
            <a:ext cx="1143758" cy="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23340" y="6431795"/>
            <a:ext cx="1936684" cy="369332"/>
          </a:xfrm>
          <a:prstGeom prst="rect">
            <a:avLst/>
          </a:prstGeom>
          <a:noFill/>
        </p:spPr>
        <p:txBody>
          <a:bodyPr wrap="none" rtlCol="0">
            <a:spAutoFit/>
          </a:bodyPr>
          <a:lstStyle/>
          <a:p>
            <a:pPr latinLnBrk="0"/>
            <a:r>
              <a:rPr lang="en-US" dirty="0">
                <a:solidFill>
                  <a:prstClr val="black"/>
                </a:solidFill>
              </a:rPr>
              <a:t>Interleaved format</a:t>
            </a:r>
          </a:p>
        </p:txBody>
      </p:sp>
      <p:sp>
        <p:nvSpPr>
          <p:cNvPr id="44" name="TextBox 43"/>
          <p:cNvSpPr txBox="1"/>
          <p:nvPr/>
        </p:nvSpPr>
        <p:spPr>
          <a:xfrm>
            <a:off x="6513681" y="5571121"/>
            <a:ext cx="1469698" cy="369332"/>
          </a:xfrm>
          <a:prstGeom prst="rect">
            <a:avLst/>
          </a:prstGeom>
          <a:noFill/>
        </p:spPr>
        <p:txBody>
          <a:bodyPr wrap="none" rtlCol="0">
            <a:spAutoFit/>
          </a:bodyPr>
          <a:lstStyle/>
          <a:p>
            <a:pPr latinLnBrk="0"/>
            <a:r>
              <a:rPr lang="en-US" dirty="0">
                <a:solidFill>
                  <a:prstClr val="black"/>
                </a:solidFill>
              </a:rPr>
              <a:t>Planar format</a:t>
            </a:r>
          </a:p>
        </p:txBody>
      </p:sp>
      <p:sp>
        <p:nvSpPr>
          <p:cNvPr id="47" name="TextBox 46"/>
          <p:cNvSpPr txBox="1"/>
          <p:nvPr/>
        </p:nvSpPr>
        <p:spPr>
          <a:xfrm>
            <a:off x="3859646" y="5640859"/>
            <a:ext cx="1772858" cy="646331"/>
          </a:xfrm>
          <a:prstGeom prst="rect">
            <a:avLst/>
          </a:prstGeom>
          <a:noFill/>
        </p:spPr>
        <p:txBody>
          <a:bodyPr wrap="none" rtlCol="0">
            <a:spAutoFit/>
          </a:bodyPr>
          <a:lstStyle/>
          <a:p>
            <a:pPr latinLnBrk="0"/>
            <a:r>
              <a:rPr lang="en-US" dirty="0">
                <a:solidFill>
                  <a:prstClr val="black"/>
                </a:solidFill>
              </a:rPr>
              <a:t>Network model </a:t>
            </a:r>
          </a:p>
          <a:p>
            <a:pPr latinLnBrk="0"/>
            <a:r>
              <a:rPr lang="en-US" altLang="ko-KR" dirty="0">
                <a:solidFill>
                  <a:prstClr val="black"/>
                </a:solidFill>
              </a:rPr>
              <a:t>Input Size</a:t>
            </a:r>
            <a:r>
              <a:rPr lang="ko-KR" altLang="en-US" dirty="0">
                <a:solidFill>
                  <a:prstClr val="black"/>
                </a:solidFill>
              </a:rPr>
              <a:t> </a:t>
            </a:r>
            <a:r>
              <a:rPr lang="en-US" altLang="ko-KR" dirty="0">
                <a:solidFill>
                  <a:prstClr val="black"/>
                </a:solidFill>
              </a:rPr>
              <a:t>in .xml</a:t>
            </a:r>
            <a:endParaRPr lang="en-US" dirty="0">
              <a:solidFill>
                <a:prstClr val="black"/>
              </a:solidFill>
            </a:endParaRPr>
          </a:p>
        </p:txBody>
      </p:sp>
      <p:sp>
        <p:nvSpPr>
          <p:cNvPr id="49" name="Left Bracket 48"/>
          <p:cNvSpPr/>
          <p:nvPr/>
        </p:nvSpPr>
        <p:spPr>
          <a:xfrm>
            <a:off x="3350136" y="2101794"/>
            <a:ext cx="92468" cy="480647"/>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latinLnBrk="0"/>
            <a:endParaRPr lang="en-US">
              <a:solidFill>
                <a:prstClr val="black"/>
              </a:solidFill>
            </a:endParaRPr>
          </a:p>
        </p:txBody>
      </p:sp>
      <p:sp>
        <p:nvSpPr>
          <p:cNvPr id="51" name="Left Bracket 50"/>
          <p:cNvSpPr/>
          <p:nvPr/>
        </p:nvSpPr>
        <p:spPr>
          <a:xfrm>
            <a:off x="3307788" y="3516892"/>
            <a:ext cx="103994" cy="806503"/>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latinLnBrk="0"/>
            <a:endParaRPr lang="en-US">
              <a:solidFill>
                <a:prstClr val="black"/>
              </a:solidFill>
            </a:endParaRPr>
          </a:p>
        </p:txBody>
      </p:sp>
      <p:sp>
        <p:nvSpPr>
          <p:cNvPr id="52" name="TextBox 51"/>
          <p:cNvSpPr txBox="1"/>
          <p:nvPr/>
        </p:nvSpPr>
        <p:spPr>
          <a:xfrm>
            <a:off x="2193312" y="2137736"/>
            <a:ext cx="1166473" cy="369332"/>
          </a:xfrm>
          <a:prstGeom prst="rect">
            <a:avLst/>
          </a:prstGeom>
          <a:noFill/>
        </p:spPr>
        <p:txBody>
          <a:bodyPr wrap="none" rtlCol="0">
            <a:spAutoFit/>
          </a:bodyPr>
          <a:lstStyle/>
          <a:p>
            <a:pPr latinLnBrk="0"/>
            <a:r>
              <a:rPr lang="en-US" dirty="0">
                <a:solidFill>
                  <a:prstClr val="black"/>
                </a:solidFill>
              </a:rPr>
              <a:t>1. Resizing</a:t>
            </a:r>
          </a:p>
        </p:txBody>
      </p:sp>
      <p:sp>
        <p:nvSpPr>
          <p:cNvPr id="53" name="TextBox 52"/>
          <p:cNvSpPr txBox="1"/>
          <p:nvPr/>
        </p:nvSpPr>
        <p:spPr>
          <a:xfrm>
            <a:off x="1740017" y="3520676"/>
            <a:ext cx="1655646" cy="646331"/>
          </a:xfrm>
          <a:prstGeom prst="rect">
            <a:avLst/>
          </a:prstGeom>
          <a:noFill/>
        </p:spPr>
        <p:txBody>
          <a:bodyPr wrap="none" rtlCol="0">
            <a:spAutoFit/>
          </a:bodyPr>
          <a:lstStyle/>
          <a:p>
            <a:pPr latinLnBrk="0"/>
            <a:r>
              <a:rPr lang="en-US" dirty="0">
                <a:solidFill>
                  <a:prstClr val="black"/>
                </a:solidFill>
              </a:rPr>
              <a:t>2. Color format </a:t>
            </a:r>
            <a:endParaRPr lang="en-US" dirty="0" smtClean="0">
              <a:solidFill>
                <a:prstClr val="black"/>
              </a:solidFill>
            </a:endParaRPr>
          </a:p>
          <a:p>
            <a:pPr latinLnBrk="0"/>
            <a:r>
              <a:rPr lang="en-US" dirty="0" smtClean="0">
                <a:solidFill>
                  <a:prstClr val="black"/>
                </a:solidFill>
              </a:rPr>
              <a:t>conversion</a:t>
            </a:r>
            <a:endParaRPr lang="en-US" dirty="0">
              <a:solidFill>
                <a:prstClr val="black"/>
              </a:solidFill>
            </a:endParaRPr>
          </a:p>
        </p:txBody>
      </p:sp>
      <p:sp>
        <p:nvSpPr>
          <p:cNvPr id="45" name="TextBox 44"/>
          <p:cNvSpPr txBox="1"/>
          <p:nvPr/>
        </p:nvSpPr>
        <p:spPr>
          <a:xfrm>
            <a:off x="1" y="19082"/>
            <a:ext cx="12191999"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latinLnBrk="0"/>
            <a:r>
              <a:rPr lang="en-US" altLang="ko-KR" sz="3200" dirty="0" err="1">
                <a:solidFill>
                  <a:prstClr val="black"/>
                </a:solidFill>
              </a:rPr>
              <a:t>OpenVINO</a:t>
            </a:r>
            <a:r>
              <a:rPr lang="ko-KR" altLang="en-US" sz="3200" dirty="0">
                <a:solidFill>
                  <a:prstClr val="black"/>
                </a:solidFill>
              </a:rPr>
              <a:t>의 </a:t>
            </a:r>
            <a:r>
              <a:rPr lang="en-US" altLang="ko-KR" sz="3200" dirty="0">
                <a:solidFill>
                  <a:prstClr val="black"/>
                </a:solidFill>
              </a:rPr>
              <a:t>Deep Learning Toolkit</a:t>
            </a:r>
            <a:r>
              <a:rPr lang="ko-KR" altLang="en-US" sz="3200" dirty="0">
                <a:solidFill>
                  <a:prstClr val="black"/>
                </a:solidFill>
              </a:rPr>
              <a:t>을 사용하여 </a:t>
            </a:r>
            <a:r>
              <a:rPr lang="en-US" altLang="ko-KR" sz="3200" dirty="0">
                <a:solidFill>
                  <a:prstClr val="black"/>
                </a:solidFill>
              </a:rPr>
              <a:t>S/W </a:t>
            </a:r>
            <a:r>
              <a:rPr lang="ko-KR" altLang="en-US" sz="3200" dirty="0">
                <a:solidFill>
                  <a:prstClr val="black"/>
                </a:solidFill>
              </a:rPr>
              <a:t>구현하기</a:t>
            </a:r>
            <a:endParaRPr lang="en-US" altLang="ko-KR" sz="3200" dirty="0">
              <a:solidFill>
                <a:prstClr val="black"/>
              </a:solidFill>
            </a:endParaRPr>
          </a:p>
        </p:txBody>
      </p:sp>
      <p:sp>
        <p:nvSpPr>
          <p:cNvPr id="48" name="CustomShape 4"/>
          <p:cNvSpPr/>
          <p:nvPr/>
        </p:nvSpPr>
        <p:spPr>
          <a:xfrm>
            <a:off x="0" y="628537"/>
            <a:ext cx="5175144"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smtClean="0">
                <a:solidFill>
                  <a:srgbClr val="000000"/>
                </a:solidFill>
                <a:uFill>
                  <a:solidFill>
                    <a:srgbClr val="FFFFFF"/>
                  </a:solidFill>
                </a:uFill>
                <a:latin typeface="Calibri"/>
              </a:rPr>
              <a:t>2. Coding </a:t>
            </a:r>
            <a:r>
              <a:rPr lang="ko-KR" altLang="en-US" sz="2000" spc="-1" smtClean="0">
                <a:solidFill>
                  <a:srgbClr val="000000"/>
                </a:solidFill>
                <a:uFill>
                  <a:solidFill>
                    <a:srgbClr val="FFFFFF"/>
                  </a:solidFill>
                </a:uFill>
                <a:latin typeface="Calibri"/>
              </a:rPr>
              <a:t>하기 </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입출력</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모델</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디바이스 지정</a:t>
            </a:r>
            <a:r>
              <a:rPr lang="en-US" altLang="ko-KR" sz="2000" spc="-1" smtClean="0">
                <a:solidFill>
                  <a:srgbClr val="000000"/>
                </a:solidFill>
                <a:uFill>
                  <a:solidFill>
                    <a:srgbClr val="FFFFFF"/>
                  </a:solidFill>
                </a:uFill>
                <a:latin typeface="Calibri"/>
              </a:rPr>
              <a:t>. </a:t>
            </a:r>
            <a:r>
              <a:rPr lang="ko-KR" altLang="en-US" sz="2000" spc="-1" smtClean="0">
                <a:solidFill>
                  <a:srgbClr val="000000"/>
                </a:solidFill>
                <a:uFill>
                  <a:solidFill>
                    <a:srgbClr val="FFFFFF"/>
                  </a:solidFill>
                </a:uFill>
                <a:latin typeface="Calibri"/>
              </a:rPr>
              <a:t> </a:t>
            </a:r>
            <a:endParaRPr lang="en-US" spc="-1" dirty="0">
              <a:solidFill>
                <a:srgbClr val="000000"/>
              </a:solidFill>
              <a:uFill>
                <a:solidFill>
                  <a:srgbClr val="FFFFFF"/>
                </a:solidFill>
              </a:uFill>
            </a:endParaRPr>
          </a:p>
        </p:txBody>
      </p:sp>
    </p:spTree>
    <p:extLst>
      <p:ext uri="{BB962C8B-B14F-4D97-AF65-F5344CB8AC3E}">
        <p14:creationId xmlns:p14="http://schemas.microsoft.com/office/powerpoint/2010/main" val="417643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22" grpId="0"/>
      <p:bldP spid="23" grpId="0" animBg="1"/>
      <p:bldP spid="24" grpId="0" animBg="1"/>
      <p:bldP spid="25" grpId="0" animBg="1"/>
      <p:bldP spid="26" grpId="0" animBg="1"/>
      <p:bldP spid="27" grpId="0" animBg="1"/>
      <p:bldP spid="29" grpId="0"/>
      <p:bldP spid="32" grpId="0"/>
      <p:bldP spid="30" grpId="0" animBg="1"/>
      <p:bldP spid="34" grpId="0" animBg="1"/>
      <p:bldP spid="36" grpId="0" animBg="1"/>
      <p:bldP spid="37" grpId="0"/>
      <p:bldP spid="38" grpId="0"/>
      <p:bldP spid="39" grpId="0"/>
      <p:bldP spid="40" grpId="0"/>
      <p:bldP spid="43" grpId="0"/>
      <p:bldP spid="44" grpId="0"/>
      <p:bldP spid="47" grpId="0"/>
      <p:bldP spid="49" grpId="0" animBg="1"/>
      <p:bldP spid="51" grpId="0" animBg="1"/>
      <p:bldP spid="52" grpId="0"/>
      <p:bldP spid="5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320" y="411840"/>
            <a:ext cx="10972440" cy="539136"/>
          </a:xfrm>
        </p:spPr>
        <p:txBody>
          <a:bodyPr/>
          <a:lstStyle/>
          <a:p>
            <a:r>
              <a:rPr lang="en-US" altLang="ko-KR" sz="3600" smtClean="0"/>
              <a:t>LeNet-5</a:t>
            </a:r>
            <a:r>
              <a:rPr lang="ko-KR" altLang="en-US" sz="3600"/>
              <a:t> </a:t>
            </a:r>
            <a:r>
              <a:rPr lang="ko-KR" altLang="en-US" sz="3600" smtClean="0"/>
              <a:t>구조 </a:t>
            </a:r>
            <a:r>
              <a:rPr lang="en-US" altLang="ko-KR" sz="3600" smtClean="0"/>
              <a:t/>
            </a:r>
            <a:br>
              <a:rPr lang="en-US" altLang="ko-KR" sz="3600" smtClean="0"/>
            </a:br>
            <a:endParaRPr lang="ko-KR" altLang="en-US" sz="3600"/>
          </a:p>
        </p:txBody>
      </p:sp>
      <p:pic>
        <p:nvPicPr>
          <p:cNvPr id="6" name="Picture 5"/>
          <p:cNvPicPr>
            <a:picLocks noChangeAspect="1"/>
          </p:cNvPicPr>
          <p:nvPr/>
        </p:nvPicPr>
        <p:blipFill>
          <a:blip r:embed="rId2"/>
          <a:stretch>
            <a:fillRect/>
          </a:stretch>
        </p:blipFill>
        <p:spPr>
          <a:xfrm>
            <a:off x="607320" y="792051"/>
            <a:ext cx="10658475" cy="3085006"/>
          </a:xfrm>
          <a:prstGeom prst="rect">
            <a:avLst/>
          </a:prstGeom>
        </p:spPr>
      </p:pic>
      <p:sp>
        <p:nvSpPr>
          <p:cNvPr id="7" name="TextBox 6"/>
          <p:cNvSpPr txBox="1"/>
          <p:nvPr/>
        </p:nvSpPr>
        <p:spPr>
          <a:xfrm>
            <a:off x="607320" y="5020609"/>
            <a:ext cx="3086856" cy="830997"/>
          </a:xfrm>
          <a:prstGeom prst="rect">
            <a:avLst/>
          </a:prstGeom>
          <a:noFill/>
        </p:spPr>
        <p:txBody>
          <a:bodyPr wrap="square" rtlCol="0">
            <a:spAutoFit/>
          </a:bodyPr>
          <a:lstStyle/>
          <a:p>
            <a:r>
              <a:rPr lang="ko-KR" altLang="en-US" sz="2400" smtClean="0">
                <a:solidFill>
                  <a:srgbClr val="0070C0"/>
                </a:solidFill>
              </a:rPr>
              <a:t>입력 영상에 대해 </a:t>
            </a:r>
            <a:endParaRPr lang="en-US" altLang="ko-KR" sz="2400" smtClean="0">
              <a:solidFill>
                <a:srgbClr val="0070C0"/>
              </a:solidFill>
            </a:endParaRPr>
          </a:p>
          <a:p>
            <a:r>
              <a:rPr lang="ko-KR" altLang="en-US" sz="2400" smtClean="0">
                <a:solidFill>
                  <a:srgbClr val="0070C0"/>
                </a:solidFill>
              </a:rPr>
              <a:t>각각의 단계별 영상</a:t>
            </a:r>
            <a:r>
              <a:rPr lang="en-US" altLang="ko-KR" sz="2400" smtClean="0">
                <a:solidFill>
                  <a:srgbClr val="0070C0"/>
                </a:solidFill>
              </a:rPr>
              <a:t>. </a:t>
            </a:r>
            <a:endParaRPr lang="ko-KR" altLang="en-US" sz="2400">
              <a:solidFill>
                <a:srgbClr val="0070C0"/>
              </a:solidFill>
            </a:endParaRPr>
          </a:p>
        </p:txBody>
      </p:sp>
      <p:pic>
        <p:nvPicPr>
          <p:cNvPr id="8" name="Picture 7"/>
          <p:cNvPicPr>
            <a:picLocks noChangeAspect="1"/>
          </p:cNvPicPr>
          <p:nvPr/>
        </p:nvPicPr>
        <p:blipFill>
          <a:blip r:embed="rId3"/>
          <a:stretch>
            <a:fillRect/>
          </a:stretch>
        </p:blipFill>
        <p:spPr>
          <a:xfrm>
            <a:off x="4789176" y="4151375"/>
            <a:ext cx="6476619" cy="2340865"/>
          </a:xfrm>
          <a:prstGeom prst="rect">
            <a:avLst/>
          </a:prstGeom>
        </p:spPr>
      </p:pic>
    </p:spTree>
    <p:extLst>
      <p:ext uri="{BB962C8B-B14F-4D97-AF65-F5344CB8AC3E}">
        <p14:creationId xmlns:p14="http://schemas.microsoft.com/office/powerpoint/2010/main" val="3750359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525" name="CustomShape 1"/>
          <p:cNvSpPr/>
          <p:nvPr/>
        </p:nvSpPr>
        <p:spPr>
          <a:xfrm>
            <a:off x="659079" y="2132203"/>
            <a:ext cx="8816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StarSymbol"/>
              <a:buAutoNum type="arabicPeriod"/>
            </a:pPr>
            <a:r>
              <a:rPr lang="en-US" sz="1800" b="1" strike="noStrike" spc="-1">
                <a:solidFill>
                  <a:srgbClr val="000000"/>
                </a:solidFill>
                <a:uFill>
                  <a:solidFill>
                    <a:srgbClr val="FFFFFF"/>
                  </a:solidFill>
                </a:uFill>
                <a:latin typeface="Calibri"/>
              </a:rPr>
              <a:t>실행 및 결과</a:t>
            </a:r>
            <a:endParaRPr lang="en-US" sz="1800" b="0" strike="noStrike" spc="-1">
              <a:solidFill>
                <a:srgbClr val="000000"/>
              </a:solidFill>
              <a:uFill>
                <a:solidFill>
                  <a:srgbClr val="FFFFFF"/>
                </a:solidFill>
              </a:uFill>
              <a:latin typeface="Arial"/>
            </a:endParaRPr>
          </a:p>
        </p:txBody>
      </p:sp>
      <p:sp>
        <p:nvSpPr>
          <p:cNvPr id="526" name="CustomShape 2"/>
          <p:cNvSpPr/>
          <p:nvPr/>
        </p:nvSpPr>
        <p:spPr>
          <a:xfrm>
            <a:off x="1332491" y="2657614"/>
            <a:ext cx="3870445" cy="3834626"/>
          </a:xfrm>
          <a:prstGeom prst="rect">
            <a:avLst/>
          </a:prstGeom>
          <a:solidFill>
            <a:srgbClr val="000000"/>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00"/>
                </a:solidFill>
                <a:uFill>
                  <a:solidFill>
                    <a:srgbClr val="FFFFFF"/>
                  </a:solidFill>
                </a:uFill>
                <a:latin typeface="Consolas"/>
              </a:rPr>
              <a:t>Top 10 results:</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C000"/>
                </a:solidFill>
                <a:uFill>
                  <a:solidFill>
                    <a:srgbClr val="FFFFFF"/>
                  </a:solidFill>
                </a:uFill>
                <a:latin typeface="Consolas"/>
              </a:rPr>
              <a:t>1.0000000 label #0</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#4</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#8</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#9</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#7</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#3</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#1</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#5</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#2</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0.0000000 label #6</a:t>
            </a:r>
            <a:endParaRPr lang="en-US" sz="1800" b="0" strike="noStrike" spc="-1">
              <a:solidFill>
                <a:srgbClr val="000000"/>
              </a:solidFill>
              <a:uFill>
                <a:solidFill>
                  <a:srgbClr val="FFFFFF"/>
                </a:solidFill>
              </a:uFill>
              <a:latin typeface="Arial"/>
            </a:endParaRPr>
          </a:p>
          <a:p>
            <a:pPr>
              <a:lnSpc>
                <a:spcPct val="100000"/>
              </a:lnSpc>
            </a:pPr>
            <a:r>
              <a:rPr lang="en-US" sz="2000" b="0" strike="noStrike" spc="-1">
                <a:solidFill>
                  <a:srgbClr val="FFFF00"/>
                </a:solidFill>
                <a:uFill>
                  <a:solidFill>
                    <a:srgbClr val="FFFFFF"/>
                  </a:solidFill>
                </a:uFill>
                <a:latin typeface="Consolas"/>
              </a:rPr>
              <a:t>intel@nuc:~/sample$ _</a:t>
            </a:r>
            <a:endParaRPr lang="en-US" sz="1800" b="0" strike="noStrike" spc="-1">
              <a:solidFill>
                <a:srgbClr val="000000"/>
              </a:solidFill>
              <a:uFill>
                <a:solidFill>
                  <a:srgbClr val="FFFFFF"/>
                </a:solidFill>
              </a:uFill>
              <a:latin typeface="Arial"/>
            </a:endParaRPr>
          </a:p>
        </p:txBody>
      </p:sp>
      <p:sp>
        <p:nvSpPr>
          <p:cNvPr id="527" name="CustomShape 3"/>
          <p:cNvSpPr/>
          <p:nvPr/>
        </p:nvSpPr>
        <p:spPr>
          <a:xfrm>
            <a:off x="5639760" y="3033072"/>
            <a:ext cx="5808528" cy="22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smtClean="0">
                <a:solidFill>
                  <a:srgbClr val="000000"/>
                </a:solidFill>
                <a:uFill>
                  <a:solidFill>
                    <a:srgbClr val="FFFFFF"/>
                  </a:solidFill>
                </a:uFill>
                <a:latin typeface="Calibri"/>
              </a:rPr>
              <a:t>-.  Network </a:t>
            </a:r>
            <a:r>
              <a:rPr lang="en-US" sz="2000" b="0" strike="noStrike" spc="-1" dirty="0" err="1">
                <a:solidFill>
                  <a:srgbClr val="000000"/>
                </a:solidFill>
                <a:uFill>
                  <a:solidFill>
                    <a:srgbClr val="FFFFFF"/>
                  </a:solidFill>
                </a:uFill>
                <a:latin typeface="Calibri"/>
              </a:rPr>
              <a:t>모델과</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가중치</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정보로</a:t>
            </a:r>
            <a:r>
              <a:rPr lang="en-US" sz="2000" b="0" strike="noStrike" spc="-1" dirty="0">
                <a:solidFill>
                  <a:srgbClr val="000000"/>
                </a:solidFill>
                <a:uFill>
                  <a:solidFill>
                    <a:srgbClr val="FFFFFF"/>
                  </a:solidFill>
                </a:uFill>
                <a:latin typeface="Calibri"/>
              </a:rPr>
              <a:t> </a:t>
            </a:r>
            <a:r>
              <a:rPr lang="en-US" sz="2000" b="0" strike="noStrike" spc="-1" err="1">
                <a:solidFill>
                  <a:srgbClr val="000000"/>
                </a:solidFill>
                <a:uFill>
                  <a:solidFill>
                    <a:srgbClr val="FFFFFF"/>
                  </a:solidFill>
                </a:uFill>
                <a:latin typeface="Calibri"/>
              </a:rPr>
              <a:t>입력</a:t>
            </a:r>
            <a:r>
              <a:rPr lang="en-US" sz="2000" b="0" strike="noStrike" spc="-1">
                <a:solidFill>
                  <a:srgbClr val="000000"/>
                </a:solidFill>
                <a:uFill>
                  <a:solidFill>
                    <a:srgbClr val="FFFFFF"/>
                  </a:solidFill>
                </a:uFill>
                <a:latin typeface="Calibri"/>
              </a:rPr>
              <a:t> </a:t>
            </a:r>
            <a:r>
              <a:rPr lang="en-US" sz="2000" b="0" strike="noStrike" spc="-1" smtClean="0">
                <a:solidFill>
                  <a:srgbClr val="000000"/>
                </a:solidFill>
                <a:uFill>
                  <a:solidFill>
                    <a:srgbClr val="FFFFFF"/>
                  </a:solidFill>
                </a:uFill>
                <a:latin typeface="Calibri"/>
              </a:rPr>
              <a:t>영상 에 대한</a:t>
            </a:r>
          </a:p>
          <a:p>
            <a:pPr>
              <a:lnSpc>
                <a:spcPct val="100000"/>
              </a:lnSpc>
            </a:pPr>
            <a:r>
              <a:rPr lang="en-US" sz="2000" spc="-1">
                <a:solidFill>
                  <a:srgbClr val="000000"/>
                </a:solidFill>
                <a:uFill>
                  <a:solidFill>
                    <a:srgbClr val="FFFFFF"/>
                  </a:solidFill>
                </a:uFill>
                <a:latin typeface="Calibri"/>
              </a:rPr>
              <a:t> </a:t>
            </a:r>
            <a:r>
              <a:rPr lang="en-US" sz="2000" spc="-1" smtClean="0">
                <a:solidFill>
                  <a:srgbClr val="000000"/>
                </a:solidFill>
                <a:uFill>
                  <a:solidFill>
                    <a:srgbClr val="FFFFFF"/>
                  </a:solidFill>
                </a:uFill>
                <a:latin typeface="Calibri"/>
              </a:rPr>
              <a:t>   </a:t>
            </a:r>
            <a:r>
              <a:rPr lang="en-US" sz="2000" b="0" strike="noStrike" spc="-1" smtClean="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추론</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결과</a:t>
            </a:r>
            <a:r>
              <a:rPr lang="en-US" sz="2000" b="0" strike="noStrike" spc="-1" dirty="0">
                <a:solidFill>
                  <a:srgbClr val="000000"/>
                </a:solidFill>
                <a:uFill>
                  <a:solidFill>
                    <a:srgbClr val="FFFFFF"/>
                  </a:solidFill>
                </a:uFill>
                <a:latin typeface="Calibri"/>
              </a:rPr>
              <a:t> 10</a:t>
            </a:r>
            <a:r>
              <a:rPr lang="en-US" sz="2000" b="0" strike="noStrike" spc="-1">
                <a:solidFill>
                  <a:srgbClr val="000000"/>
                </a:solidFill>
                <a:uFill>
                  <a:solidFill>
                    <a:srgbClr val="FFFFFF"/>
                  </a:solidFill>
                </a:uFill>
                <a:latin typeface="Calibri"/>
              </a:rPr>
              <a:t>개를 </a:t>
            </a:r>
            <a:r>
              <a:rPr lang="en-US" sz="2000" b="0" strike="noStrike" spc="-1" smtClean="0">
                <a:solidFill>
                  <a:srgbClr val="000000"/>
                </a:solidFill>
                <a:uFill>
                  <a:solidFill>
                    <a:srgbClr val="FFFFFF"/>
                  </a:solidFill>
                </a:uFill>
                <a:latin typeface="Calibri"/>
              </a:rPr>
              <a:t>보여</a:t>
            </a:r>
            <a:r>
              <a:rPr lang="ko-KR" altLang="en-US" sz="2000" b="0" strike="noStrike" spc="-1" smtClean="0">
                <a:solidFill>
                  <a:srgbClr val="000000"/>
                </a:solidFill>
                <a:uFill>
                  <a:solidFill>
                    <a:srgbClr val="FFFFFF"/>
                  </a:solidFill>
                </a:uFill>
                <a:latin typeface="Calibri"/>
              </a:rPr>
              <a:t>줍니다</a:t>
            </a:r>
            <a:r>
              <a:rPr lang="en-US" sz="2000" b="0" strike="noStrike" spc="-1" smtClean="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a:lnSpc>
                <a:spcPct val="100000"/>
              </a:lnSpc>
            </a:pPr>
            <a:r>
              <a:rPr lang="en-US" sz="2000" b="0" strike="noStrike" spc="-1" smtClean="0">
                <a:solidFill>
                  <a:srgbClr val="000000"/>
                </a:solidFill>
                <a:uFill>
                  <a:solidFill>
                    <a:srgbClr val="FFFFFF"/>
                  </a:solidFill>
                </a:uFill>
                <a:latin typeface="Calibri"/>
              </a:rPr>
              <a:t>-.  확률 </a:t>
            </a:r>
            <a:r>
              <a:rPr lang="en-US" sz="2000" b="0" strike="noStrike" spc="-1" dirty="0" err="1">
                <a:solidFill>
                  <a:srgbClr val="000000"/>
                </a:solidFill>
                <a:uFill>
                  <a:solidFill>
                    <a:srgbClr val="FFFFFF"/>
                  </a:solidFill>
                </a:uFill>
                <a:latin typeface="Calibri"/>
              </a:rPr>
              <a:t>값이며</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모두</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합치면</a:t>
            </a:r>
            <a:r>
              <a:rPr lang="en-US" sz="2000" b="0" strike="noStrike" spc="-1" dirty="0">
                <a:solidFill>
                  <a:srgbClr val="000000"/>
                </a:solidFill>
                <a:uFill>
                  <a:solidFill>
                    <a:srgbClr val="FFFFFF"/>
                  </a:solidFill>
                </a:uFill>
                <a:latin typeface="Calibri"/>
              </a:rPr>
              <a:t> 1</a:t>
            </a:r>
            <a:r>
              <a:rPr lang="en-US" sz="2000" b="0" strike="noStrike" spc="-1">
                <a:solidFill>
                  <a:srgbClr val="000000"/>
                </a:solidFill>
                <a:uFill>
                  <a:solidFill>
                    <a:srgbClr val="FFFFFF"/>
                  </a:solidFill>
                </a:uFill>
                <a:latin typeface="Calibri"/>
              </a:rPr>
              <a:t>이 </a:t>
            </a:r>
            <a:r>
              <a:rPr lang="ko-KR" altLang="en-US" sz="2000" spc="-1" smtClean="0">
                <a:solidFill>
                  <a:srgbClr val="000000"/>
                </a:solidFill>
                <a:uFill>
                  <a:solidFill>
                    <a:srgbClr val="FFFFFF"/>
                  </a:solidFill>
                </a:uFill>
                <a:latin typeface="Calibri"/>
              </a:rPr>
              <a:t>됩니</a:t>
            </a:r>
            <a:r>
              <a:rPr lang="en-US" sz="2000" b="0" strike="noStrike" spc="-1" smtClean="0">
                <a:solidFill>
                  <a:srgbClr val="000000"/>
                </a:solidFill>
                <a:uFill>
                  <a:solidFill>
                    <a:srgbClr val="FFFFFF"/>
                  </a:solidFill>
                </a:uFill>
                <a:latin typeface="Calibri"/>
              </a:rPr>
              <a:t>다</a:t>
            </a:r>
            <a:r>
              <a:rPr lang="en-US" sz="20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a:lnSpc>
                <a:spcPct val="100000"/>
              </a:lnSpc>
            </a:pPr>
            <a:r>
              <a:rPr lang="en-US" sz="2000" b="0" strike="noStrike" spc="-1" smtClean="0">
                <a:solidFill>
                  <a:srgbClr val="000000"/>
                </a:solidFill>
                <a:uFill>
                  <a:solidFill>
                    <a:srgbClr val="FFFFFF"/>
                  </a:solidFill>
                </a:uFill>
                <a:latin typeface="Calibri"/>
              </a:rPr>
              <a:t>-.  가장 </a:t>
            </a:r>
            <a:r>
              <a:rPr lang="en-US" sz="2000" b="0" strike="noStrike" spc="-1" dirty="0" err="1">
                <a:solidFill>
                  <a:srgbClr val="000000"/>
                </a:solidFill>
                <a:uFill>
                  <a:solidFill>
                    <a:srgbClr val="FFFFFF"/>
                  </a:solidFill>
                </a:uFill>
                <a:latin typeface="Calibri"/>
              </a:rPr>
              <a:t>높은</a:t>
            </a:r>
            <a:r>
              <a:rPr lang="en-US" sz="2000" b="0" strike="noStrike" spc="-1" dirty="0">
                <a:solidFill>
                  <a:srgbClr val="000000"/>
                </a:solidFill>
                <a:uFill>
                  <a:solidFill>
                    <a:srgbClr val="FFFFFF"/>
                  </a:solidFill>
                </a:uFill>
                <a:latin typeface="Calibri"/>
              </a:rPr>
              <a:t> </a:t>
            </a:r>
            <a:r>
              <a:rPr lang="en-US" sz="2000" b="0" strike="noStrike" spc="-1" dirty="0" err="1">
                <a:solidFill>
                  <a:srgbClr val="000000"/>
                </a:solidFill>
                <a:uFill>
                  <a:solidFill>
                    <a:srgbClr val="FFFFFF"/>
                  </a:solidFill>
                </a:uFill>
                <a:latin typeface="Calibri"/>
              </a:rPr>
              <a:t>확률을</a:t>
            </a:r>
            <a:r>
              <a:rPr lang="en-US" sz="2000" b="0" strike="noStrike" spc="-1" dirty="0">
                <a:solidFill>
                  <a:srgbClr val="000000"/>
                </a:solidFill>
                <a:uFill>
                  <a:solidFill>
                    <a:srgbClr val="FFFFFF"/>
                  </a:solidFill>
                </a:uFill>
                <a:latin typeface="Calibri"/>
              </a:rPr>
              <a:t> </a:t>
            </a:r>
            <a:r>
              <a:rPr lang="en-US" sz="2000" b="0" strike="noStrike" spc="-1" err="1">
                <a:solidFill>
                  <a:srgbClr val="000000"/>
                </a:solidFill>
                <a:uFill>
                  <a:solidFill>
                    <a:srgbClr val="FFFFFF"/>
                  </a:solidFill>
                </a:uFill>
                <a:latin typeface="Calibri"/>
              </a:rPr>
              <a:t>가지는</a:t>
            </a:r>
            <a:r>
              <a:rPr lang="en-US" sz="2000" b="0" strike="noStrike" spc="-1">
                <a:solidFill>
                  <a:srgbClr val="000000"/>
                </a:solidFill>
                <a:uFill>
                  <a:solidFill>
                    <a:srgbClr val="FFFFFF"/>
                  </a:solidFill>
                </a:uFill>
                <a:latin typeface="Calibri"/>
              </a:rPr>
              <a:t> </a:t>
            </a:r>
            <a:r>
              <a:rPr lang="en-US" sz="2000" b="0" strike="noStrike" spc="-1" smtClean="0">
                <a:solidFill>
                  <a:srgbClr val="000000"/>
                </a:solidFill>
                <a:uFill>
                  <a:solidFill>
                    <a:srgbClr val="FFFFFF"/>
                  </a:solidFill>
                </a:uFill>
                <a:latin typeface="Calibri"/>
              </a:rPr>
              <a:t>Label을 선택</a:t>
            </a:r>
            <a:r>
              <a:rPr lang="ko-KR" altLang="en-US" sz="2000" spc="-1" smtClean="0">
                <a:solidFill>
                  <a:srgbClr val="000000"/>
                </a:solidFill>
                <a:uFill>
                  <a:solidFill>
                    <a:srgbClr val="FFFFFF"/>
                  </a:solidFill>
                </a:uFill>
                <a:latin typeface="Calibri"/>
              </a:rPr>
              <a:t>합니다</a:t>
            </a:r>
            <a:r>
              <a:rPr lang="en-US" altLang="ko-KR" sz="2000" spc="-1" smtClean="0">
                <a:solidFill>
                  <a:srgbClr val="000000"/>
                </a:solidFill>
                <a:uFill>
                  <a:solidFill>
                    <a:srgbClr val="FFFFFF"/>
                  </a:solidFill>
                </a:uFill>
                <a:latin typeface="Calibri"/>
              </a:rPr>
              <a:t>.</a:t>
            </a:r>
          </a:p>
          <a:p>
            <a:pPr>
              <a:lnSpc>
                <a:spcPct val="100000"/>
              </a:lnSpc>
            </a:pPr>
            <a:r>
              <a:rPr lang="en-US" sz="2000" spc="-1" smtClean="0">
                <a:solidFill>
                  <a:srgbClr val="000000"/>
                </a:solidFill>
                <a:uFill>
                  <a:solidFill>
                    <a:srgbClr val="FFFFFF"/>
                  </a:solidFill>
                </a:uFill>
                <a:latin typeface="Calibri"/>
              </a:rPr>
              <a:t>-. </a:t>
            </a:r>
            <a:r>
              <a:rPr lang="en-US" sz="2000" b="0" strike="noStrike" spc="-1" smtClean="0">
                <a:solidFill>
                  <a:srgbClr val="000000"/>
                </a:solidFill>
                <a:uFill>
                  <a:solidFill>
                    <a:srgbClr val="FFFFFF"/>
                  </a:solidFill>
                </a:uFill>
                <a:latin typeface="Calibri"/>
              </a:rPr>
              <a:t>  여기서는 </a:t>
            </a:r>
            <a:r>
              <a:rPr lang="en-US" sz="2000" b="0" strike="noStrike" spc="-1" dirty="0">
                <a:solidFill>
                  <a:srgbClr val="000000"/>
                </a:solidFill>
                <a:uFill>
                  <a:solidFill>
                    <a:srgbClr val="FFFFFF"/>
                  </a:solidFill>
                </a:uFill>
                <a:latin typeface="Calibri"/>
              </a:rPr>
              <a:t>“</a:t>
            </a:r>
            <a:r>
              <a:rPr lang="en-US" sz="2000" b="0" strike="noStrike" spc="-1">
                <a:solidFill>
                  <a:srgbClr val="000000"/>
                </a:solidFill>
                <a:uFill>
                  <a:solidFill>
                    <a:srgbClr val="FFFFFF"/>
                  </a:solidFill>
                </a:uFill>
                <a:latin typeface="Calibri"/>
              </a:rPr>
              <a:t>0</a:t>
            </a:r>
            <a:r>
              <a:rPr lang="en-US" sz="2000" b="0" strike="noStrike" spc="-1" smtClean="0">
                <a:solidFill>
                  <a:srgbClr val="000000"/>
                </a:solidFill>
                <a:uFill>
                  <a:solidFill>
                    <a:srgbClr val="FFFFFF"/>
                  </a:solidFill>
                </a:uFill>
                <a:latin typeface="Calibri"/>
              </a:rPr>
              <a:t>” </a:t>
            </a:r>
            <a:r>
              <a:rPr lang="ko-KR" altLang="en-US" sz="2000" b="0" strike="noStrike" spc="-1" smtClean="0">
                <a:solidFill>
                  <a:srgbClr val="000000"/>
                </a:solidFill>
                <a:uFill>
                  <a:solidFill>
                    <a:srgbClr val="FFFFFF"/>
                  </a:solidFill>
                </a:uFill>
                <a:latin typeface="Calibri"/>
              </a:rPr>
              <a:t>입니다</a:t>
            </a:r>
            <a:r>
              <a:rPr lang="en-US" sz="2000" b="0" strike="noStrike" spc="-1" smtClean="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
        <p:nvSpPr>
          <p:cNvPr id="530" name="CustomShape 6"/>
          <p:cNvSpPr/>
          <p:nvPr/>
        </p:nvSpPr>
        <p:spPr>
          <a:xfrm>
            <a:off x="0" y="19080"/>
            <a:ext cx="12191760" cy="577800"/>
          </a:xfrm>
          <a:prstGeom prst="rect">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3200" b="0" strike="noStrike" spc="-1">
                <a:solidFill>
                  <a:srgbClr val="000000"/>
                </a:solidFill>
                <a:uFill>
                  <a:solidFill>
                    <a:srgbClr val="FFFFFF"/>
                  </a:solidFill>
                </a:uFill>
                <a:latin typeface="Calibri"/>
              </a:rPr>
              <a:t>OpenVINO Deep Learning Toolkit을 이용한 딥러닝 추론</a:t>
            </a:r>
            <a:endParaRPr lang="en-US" sz="1800" b="0" strike="noStrike" spc="-1">
              <a:solidFill>
                <a:srgbClr val="000000"/>
              </a:solidFill>
              <a:uFill>
                <a:solidFill>
                  <a:srgbClr val="FFFFFF"/>
                </a:solidFill>
              </a:uFill>
              <a:latin typeface="Arial"/>
            </a:endParaRPr>
          </a:p>
        </p:txBody>
      </p:sp>
      <p:sp>
        <p:nvSpPr>
          <p:cNvPr id="8" name="TextBox 7"/>
          <p:cNvSpPr txBox="1"/>
          <p:nvPr/>
        </p:nvSpPr>
        <p:spPr>
          <a:xfrm>
            <a:off x="659079" y="1165293"/>
            <a:ext cx="10853217" cy="707886"/>
          </a:xfrm>
          <a:prstGeom prst="rect">
            <a:avLst/>
          </a:prstGeom>
          <a:solidFill>
            <a:srgbClr val="FFC000"/>
          </a:solidFill>
          <a:ln w="12700" cap="flat" cmpd="sng" algn="ctr">
            <a:solidFill>
              <a:sysClr val="windowText" lastClr="000000">
                <a:shade val="50000"/>
              </a:sys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altLang="ko-KR" sz="20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cd ~/sample</a:t>
            </a:r>
          </a:p>
          <a:p>
            <a:pPr lvl="0" latinLnBrk="0">
              <a:defRPr/>
            </a:pPr>
            <a:r>
              <a:rPr kumimoji="0" lang="en" altLang="ko-KR" sz="2000" b="0" i="0" u="none" strike="noStrike" kern="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   </a:t>
            </a:r>
            <a:r>
              <a:rPr lang="en" altLang="ko-KR" sz="2000" kern="0">
                <a:solidFill>
                  <a:prstClr val="black"/>
                </a:solidFill>
                <a:latin typeface="Calibri" panose="020F0502020204030204"/>
                <a:ea typeface="맑은 고딕" panose="020B0503020000020004" pitchFamily="50" charset="-127"/>
              </a:rPr>
              <a:t>python3 </a:t>
            </a:r>
            <a:r>
              <a:rPr lang="en" altLang="ko-KR" sz="2000" kern="0" smtClean="0">
                <a:solidFill>
                  <a:prstClr val="black"/>
                </a:solidFill>
                <a:latin typeface="Calibri" panose="020F0502020204030204"/>
                <a:ea typeface="맑은 고딕" panose="020B0503020000020004" pitchFamily="50" charset="-127"/>
              </a:rPr>
              <a:t>lenet.py</a:t>
            </a:r>
            <a:endParaRPr lang="en" altLang="ko-KR" sz="2000" kern="0" dirty="0">
              <a:solidFill>
                <a:prstClr val="black"/>
              </a:solidFill>
              <a:latin typeface="Calibri" panose="020F0502020204030204"/>
              <a:ea typeface="맑은 고딕" panose="020B0503020000020004" pitchFamily="50" charset="-127"/>
            </a:endParaRPr>
          </a:p>
        </p:txBody>
      </p:sp>
      <p:sp>
        <p:nvSpPr>
          <p:cNvPr id="9" name="CustomShape 4"/>
          <p:cNvSpPr/>
          <p:nvPr/>
        </p:nvSpPr>
        <p:spPr>
          <a:xfrm>
            <a:off x="7691" y="596880"/>
            <a:ext cx="3108600" cy="395280"/>
          </a:xfrm>
          <a:prstGeom prst="rect">
            <a:avLst/>
          </a:prstGeom>
          <a:gradFill>
            <a:gsLst>
              <a:gs pos="0">
                <a:srgbClr val="B5D4A7"/>
              </a:gs>
              <a:gs pos="100000">
                <a:srgbClr val="A9CD99"/>
              </a:gs>
            </a:gsLst>
            <a:lin ang="5400000"/>
          </a:gradFill>
          <a:ln w="6480">
            <a:solidFill>
              <a:srgbClr val="70AD47"/>
            </a:solidFill>
            <a:miter/>
          </a:ln>
        </p:spPr>
        <p:style>
          <a:lnRef idx="0">
            <a:scrgbClr r="0" g="0" b="0"/>
          </a:lnRef>
          <a:fillRef idx="0">
            <a:scrgbClr r="0" g="0" b="0"/>
          </a:fillRef>
          <a:effectRef idx="0">
            <a:scrgbClr r="0" g="0" b="0"/>
          </a:effectRef>
          <a:fontRef idx="minor"/>
        </p:style>
        <p:txBody>
          <a:bodyPr wrap="none" lIns="90000" tIns="45000" rIns="90000" bIns="45000"/>
          <a:lstStyle/>
          <a:p>
            <a:r>
              <a:rPr lang="en-US" sz="2000" spc="-1" smtClean="0">
                <a:solidFill>
                  <a:srgbClr val="000000"/>
                </a:solidFill>
                <a:uFill>
                  <a:solidFill>
                    <a:srgbClr val="FFFFFF"/>
                  </a:solidFill>
                </a:uFill>
                <a:latin typeface="Calibri"/>
              </a:rPr>
              <a:t>3. </a:t>
            </a:r>
            <a:r>
              <a:rPr lang="ko-KR" altLang="en-US" sz="2000" spc="-1" smtClean="0">
                <a:solidFill>
                  <a:srgbClr val="000000"/>
                </a:solidFill>
                <a:uFill>
                  <a:solidFill>
                    <a:srgbClr val="FFFFFF"/>
                  </a:solidFill>
                </a:uFill>
                <a:latin typeface="Calibri"/>
              </a:rPr>
              <a:t>추론 하기 </a:t>
            </a:r>
            <a:r>
              <a:rPr lang="en-US" altLang="ko-KR" sz="2000" spc="-1" smtClean="0">
                <a:solidFill>
                  <a:srgbClr val="000000"/>
                </a:solidFill>
                <a:uFill>
                  <a:solidFill>
                    <a:srgbClr val="FFFFFF"/>
                  </a:solidFill>
                </a:uFill>
                <a:latin typeface="Calibri"/>
              </a:rPr>
              <a:t>– lenet.py</a:t>
            </a:r>
            <a:endParaRPr lang="en-US" spc="-1" dirty="0">
              <a:solidFill>
                <a:srgbClr val="000000"/>
              </a:solidFill>
              <a:uFill>
                <a:solidFill>
                  <a:srgbClr val="FFFFFF"/>
                </a:solidFill>
              </a:u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TextShape 1"/>
          <p:cNvSpPr txBox="1"/>
          <p:nvPr/>
        </p:nvSpPr>
        <p:spPr>
          <a:xfrm>
            <a:off x="3591360" y="2547720"/>
            <a:ext cx="4666680" cy="541800"/>
          </a:xfrm>
          <a:prstGeom prst="rect">
            <a:avLst/>
          </a:prstGeom>
          <a:noFill/>
          <a:ln>
            <a:noFill/>
          </a:ln>
        </p:spPr>
        <p:txBody>
          <a:bodyPr lIns="0" tIns="0" rIns="0" bIns="0"/>
          <a:lstStyle/>
          <a:p>
            <a:pPr>
              <a:lnSpc>
                <a:spcPct val="100000"/>
              </a:lnSpc>
            </a:pPr>
            <a:r>
              <a:rPr lang="ko-KR" altLang="en-US" sz="7200" spc="-1" smtClean="0">
                <a:solidFill>
                  <a:srgbClr val="0071C5"/>
                </a:solidFill>
                <a:uFill>
                  <a:solidFill>
                    <a:srgbClr val="FFFFFF"/>
                  </a:solidFill>
                </a:uFill>
                <a:latin typeface="Intel Clear"/>
              </a:rPr>
              <a:t>감사합니다</a:t>
            </a:r>
            <a:r>
              <a:rPr lang="en-US" altLang="ko-KR" sz="7200" spc="-1" smtClean="0">
                <a:solidFill>
                  <a:srgbClr val="0071C5"/>
                </a:solidFill>
                <a:uFill>
                  <a:solidFill>
                    <a:srgbClr val="FFFFFF"/>
                  </a:solidFill>
                </a:uFill>
                <a:latin typeface="Intel Clear"/>
              </a:rPr>
              <a:t>. </a:t>
            </a:r>
            <a:endParaRPr lang="en-US" sz="2400" b="0" strike="noStrike" spc="-1">
              <a:solidFill>
                <a:srgbClr val="0071C5"/>
              </a:solidFill>
              <a:uFill>
                <a:solidFill>
                  <a:srgbClr val="FFFFFF"/>
                </a:solidFill>
              </a:uFill>
              <a:latin typeface="Intel Clear"/>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838080" y="365040"/>
            <a:ext cx="10515240" cy="84744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Image Recognition </a:t>
            </a:r>
            <a:endParaRPr lang="en-US" sz="1800" b="0" strike="noStrike" spc="-1">
              <a:solidFill>
                <a:srgbClr val="000000"/>
              </a:solidFill>
              <a:uFill>
                <a:solidFill>
                  <a:srgbClr val="FFFFFF"/>
                </a:solidFill>
              </a:uFill>
              <a:latin typeface="Calibri"/>
            </a:endParaRPr>
          </a:p>
        </p:txBody>
      </p:sp>
      <p:pic>
        <p:nvPicPr>
          <p:cNvPr id="142" name="Content Placeholder 3"/>
          <p:cNvPicPr/>
          <p:nvPr/>
        </p:nvPicPr>
        <p:blipFill>
          <a:blip r:embed="rId2"/>
          <a:stretch/>
        </p:blipFill>
        <p:spPr>
          <a:xfrm>
            <a:off x="3436200" y="1744560"/>
            <a:ext cx="7563240" cy="3225600"/>
          </a:xfrm>
          <a:prstGeom prst="rect">
            <a:avLst/>
          </a:prstGeom>
          <a:ln>
            <a:noFill/>
          </a:ln>
        </p:spPr>
      </p:pic>
      <p:sp>
        <p:nvSpPr>
          <p:cNvPr id="143" name="CustomShape 2"/>
          <p:cNvSpPr/>
          <p:nvPr/>
        </p:nvSpPr>
        <p:spPr>
          <a:xfrm>
            <a:off x="4083120" y="5406120"/>
            <a:ext cx="7765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Calibri"/>
              </a:rPr>
              <a:t>https://www.tensorflow.org/tutorials/images/image_recognition</a:t>
            </a:r>
            <a:endParaRPr lang="en-US" sz="1800" b="0" strike="noStrike" spc="-1">
              <a:solidFill>
                <a:srgbClr val="000000"/>
              </a:solidFill>
              <a:uFill>
                <a:solidFill>
                  <a:srgbClr val="FFFFFF"/>
                </a:solidFill>
              </a:uFill>
              <a:latin typeface="Arial"/>
            </a:endParaRPr>
          </a:p>
        </p:txBody>
      </p:sp>
      <p:sp>
        <p:nvSpPr>
          <p:cNvPr id="144" name="CustomShape 3"/>
          <p:cNvSpPr/>
          <p:nvPr/>
        </p:nvSpPr>
        <p:spPr>
          <a:xfrm>
            <a:off x="1155600" y="2576160"/>
            <a:ext cx="15742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0" strike="noStrike" spc="-1">
                <a:solidFill>
                  <a:srgbClr val="000000"/>
                </a:solidFill>
                <a:uFill>
                  <a:solidFill>
                    <a:srgbClr val="FFFFFF"/>
                  </a:solidFill>
                </a:uFill>
                <a:latin typeface="Calibri"/>
              </a:rPr>
              <a:t>Image </a:t>
            </a:r>
            <a:endParaRPr lang="en-US" sz="1800" b="0" strike="noStrike" spc="-1">
              <a:solidFill>
                <a:srgbClr val="000000"/>
              </a:solidFill>
              <a:uFill>
                <a:solidFill>
                  <a:srgbClr val="FFFFFF"/>
                </a:solidFill>
              </a:uFill>
              <a:latin typeface="Arial"/>
            </a:endParaRPr>
          </a:p>
          <a:p>
            <a:pPr>
              <a:lnSpc>
                <a:spcPct val="100000"/>
              </a:lnSpc>
            </a:pPr>
            <a:r>
              <a:rPr lang="en-US" sz="2600" b="0" strike="noStrike" spc="-1">
                <a:solidFill>
                  <a:srgbClr val="000000"/>
                </a:solidFill>
                <a:uFill>
                  <a:solidFill>
                    <a:srgbClr val="FFFFFF"/>
                  </a:solidFill>
                </a:uFill>
                <a:latin typeface="Calibri"/>
              </a:rPr>
              <a:t>Pattern</a:t>
            </a:r>
            <a:endParaRPr lang="en-US" sz="1800" b="0" strike="noStrike" spc="-1">
              <a:solidFill>
                <a:srgbClr val="000000"/>
              </a:solidFill>
              <a:uFill>
                <a:solidFill>
                  <a:srgbClr val="FFFFFF"/>
                </a:solidFill>
              </a:uFill>
              <a:latin typeface="Arial"/>
            </a:endParaRPr>
          </a:p>
          <a:p>
            <a:pPr>
              <a:lnSpc>
                <a:spcPct val="100000"/>
              </a:lnSpc>
            </a:pPr>
            <a:r>
              <a:rPr lang="en-US" sz="2600" b="0" strike="noStrike" spc="-1">
                <a:solidFill>
                  <a:srgbClr val="000000"/>
                </a:solidFill>
                <a:uFill>
                  <a:solidFill>
                    <a:srgbClr val="FFFFFF"/>
                  </a:solidFill>
                </a:uFill>
                <a:latin typeface="Calibri"/>
              </a:rPr>
              <a:t>Face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8080" y="365040"/>
            <a:ext cx="10515240" cy="43452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Image segmentation</a:t>
            </a:r>
            <a:endParaRPr lang="en-US" sz="1800" b="0" strike="noStrike" spc="-1">
              <a:solidFill>
                <a:srgbClr val="000000"/>
              </a:solidFill>
              <a:uFill>
                <a:solidFill>
                  <a:srgbClr val="FFFFFF"/>
                </a:solidFill>
              </a:uFill>
              <a:latin typeface="Calibri"/>
            </a:endParaRPr>
          </a:p>
        </p:txBody>
      </p:sp>
      <p:pic>
        <p:nvPicPr>
          <p:cNvPr id="146" name="Content Placeholder 3"/>
          <p:cNvPicPr/>
          <p:nvPr/>
        </p:nvPicPr>
        <p:blipFill>
          <a:blip r:embed="rId2"/>
          <a:stretch/>
        </p:blipFill>
        <p:spPr>
          <a:xfrm>
            <a:off x="5698440" y="4573800"/>
            <a:ext cx="6283080" cy="2131560"/>
          </a:xfrm>
          <a:prstGeom prst="rect">
            <a:avLst/>
          </a:prstGeom>
          <a:ln>
            <a:noFill/>
          </a:ln>
        </p:spPr>
      </p:pic>
      <p:sp>
        <p:nvSpPr>
          <p:cNvPr id="147" name="CustomShape 2"/>
          <p:cNvSpPr/>
          <p:nvPr/>
        </p:nvSpPr>
        <p:spPr>
          <a:xfrm>
            <a:off x="457560" y="958320"/>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Calibri"/>
              </a:rPr>
              <a:t>U-Net: Convolutional Networks for Biomedical</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rPr>
              <a:t>Image Segmentation</a:t>
            </a:r>
            <a:endParaRPr lang="en-US" sz="1800" b="0" strike="noStrike" spc="-1">
              <a:solidFill>
                <a:srgbClr val="000000"/>
              </a:solidFill>
              <a:uFill>
                <a:solidFill>
                  <a:srgbClr val="FFFFFF"/>
                </a:solidFill>
              </a:uFill>
              <a:latin typeface="Arial"/>
            </a:endParaRPr>
          </a:p>
        </p:txBody>
      </p:sp>
      <p:pic>
        <p:nvPicPr>
          <p:cNvPr id="148" name="Picture 5"/>
          <p:cNvPicPr/>
          <p:nvPr/>
        </p:nvPicPr>
        <p:blipFill>
          <a:blip r:embed="rId3"/>
          <a:stretch/>
        </p:blipFill>
        <p:spPr>
          <a:xfrm>
            <a:off x="485280" y="1630080"/>
            <a:ext cx="4933440" cy="2314080"/>
          </a:xfrm>
          <a:prstGeom prst="rect">
            <a:avLst/>
          </a:prstGeom>
          <a:ln>
            <a:noFill/>
          </a:ln>
        </p:spPr>
      </p:pic>
      <p:sp>
        <p:nvSpPr>
          <p:cNvPr id="149" name="CustomShape 3"/>
          <p:cNvSpPr/>
          <p:nvPr/>
        </p:nvSpPr>
        <p:spPr>
          <a:xfrm>
            <a:off x="430200" y="3805920"/>
            <a:ext cx="44438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0" strike="noStrike" spc="-1">
                <a:solidFill>
                  <a:srgbClr val="000000"/>
                </a:solidFill>
                <a:uFill>
                  <a:solidFill>
                    <a:srgbClr val="FFFFFF"/>
                  </a:solidFill>
                </a:uFill>
                <a:latin typeface="Calibri"/>
              </a:rPr>
              <a:t>WWW home page: http://lmb.informatik.uni-freiburg.de/</a:t>
            </a:r>
            <a:endParaRPr lang="en-US" sz="1800" b="0" strike="noStrike" spc="-1">
              <a:solidFill>
                <a:srgbClr val="000000"/>
              </a:solidFill>
              <a:uFill>
                <a:solidFill>
                  <a:srgbClr val="FFFFFF"/>
                </a:solidFill>
              </a:uFill>
              <a:latin typeface="Arial"/>
            </a:endParaRPr>
          </a:p>
        </p:txBody>
      </p:sp>
      <p:pic>
        <p:nvPicPr>
          <p:cNvPr id="150" name="Picture 7"/>
          <p:cNvPicPr/>
          <p:nvPr/>
        </p:nvPicPr>
        <p:blipFill>
          <a:blip r:embed="rId4"/>
          <a:stretch/>
        </p:blipFill>
        <p:spPr>
          <a:xfrm>
            <a:off x="5698440" y="1630080"/>
            <a:ext cx="6283080" cy="2651760"/>
          </a:xfrm>
          <a:prstGeom prst="rect">
            <a:avLst/>
          </a:prstGeom>
          <a:ln>
            <a:noFill/>
          </a:ln>
        </p:spPr>
      </p:pic>
      <p:sp>
        <p:nvSpPr>
          <p:cNvPr id="151" name="CustomShape 4"/>
          <p:cNvSpPr/>
          <p:nvPr/>
        </p:nvSpPr>
        <p:spPr>
          <a:xfrm>
            <a:off x="7809120" y="1141920"/>
            <a:ext cx="1572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Mask R-CNN</a:t>
            </a:r>
            <a:endParaRPr lang="en-US" sz="1800" b="0" strike="noStrike" spc="-1">
              <a:solidFill>
                <a:srgbClr val="000000"/>
              </a:solidFill>
              <a:uFill>
                <a:solidFill>
                  <a:srgbClr val="FFFFFF"/>
                </a:solidFill>
              </a:uFill>
              <a:latin typeface="Arial"/>
            </a:endParaRPr>
          </a:p>
        </p:txBody>
      </p:sp>
      <p:pic>
        <p:nvPicPr>
          <p:cNvPr id="152" name="Picture 9"/>
          <p:cNvPicPr/>
          <p:nvPr/>
        </p:nvPicPr>
        <p:blipFill>
          <a:blip r:embed="rId5"/>
          <a:stretch/>
        </p:blipFill>
        <p:spPr>
          <a:xfrm>
            <a:off x="485280" y="4083120"/>
            <a:ext cx="4988520" cy="2646360"/>
          </a:xfrm>
          <a:prstGeom prst="rect">
            <a:avLst/>
          </a:prstGeom>
          <a:ln>
            <a:noFill/>
          </a:ln>
        </p:spPr>
      </p:pic>
      <p:sp>
        <p:nvSpPr>
          <p:cNvPr id="153" name="CustomShape 5"/>
          <p:cNvSpPr/>
          <p:nvPr/>
        </p:nvSpPr>
        <p:spPr>
          <a:xfrm>
            <a:off x="1275120" y="6561360"/>
            <a:ext cx="340884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uFill>
                  <a:solidFill>
                    <a:srgbClr val="FFFFFF"/>
                  </a:solidFill>
                </a:uFill>
                <a:latin typeface="Calibri"/>
              </a:rPr>
              <a:t>https://arxiv.org/pdf/1606.06650.pdf</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838080" y="365040"/>
            <a:ext cx="10515240" cy="84744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Wide &amp; Deep Learning for Recommender Systems</a:t>
            </a:r>
            <a:endParaRPr lang="en-US" sz="1800" b="0" strike="noStrike" spc="-1">
              <a:solidFill>
                <a:srgbClr val="000000"/>
              </a:solidFill>
              <a:uFill>
                <a:solidFill>
                  <a:srgbClr val="FFFFFF"/>
                </a:solidFill>
              </a:uFill>
              <a:latin typeface="Calibri"/>
            </a:endParaRPr>
          </a:p>
        </p:txBody>
      </p:sp>
      <p:pic>
        <p:nvPicPr>
          <p:cNvPr id="155" name="Content Placeholder 3"/>
          <p:cNvPicPr/>
          <p:nvPr/>
        </p:nvPicPr>
        <p:blipFill>
          <a:blip r:embed="rId2"/>
          <a:stretch/>
        </p:blipFill>
        <p:spPr>
          <a:xfrm>
            <a:off x="766800" y="1488240"/>
            <a:ext cx="9857880" cy="2409480"/>
          </a:xfrm>
          <a:prstGeom prst="rect">
            <a:avLst/>
          </a:prstGeom>
          <a:ln>
            <a:noFill/>
          </a:ln>
        </p:spPr>
      </p:pic>
      <p:pic>
        <p:nvPicPr>
          <p:cNvPr id="156" name="Picture 4"/>
          <p:cNvPicPr/>
          <p:nvPr/>
        </p:nvPicPr>
        <p:blipFill>
          <a:blip r:embed="rId3"/>
          <a:stretch/>
        </p:blipFill>
        <p:spPr>
          <a:xfrm>
            <a:off x="3284640" y="3998880"/>
            <a:ext cx="4657320" cy="2542680"/>
          </a:xfrm>
          <a:prstGeom prst="rect">
            <a:avLst/>
          </a:prstGeom>
          <a:ln>
            <a:noFill/>
          </a:ln>
        </p:spPr>
      </p:pic>
      <p:sp>
        <p:nvSpPr>
          <p:cNvPr id="157" name="CustomShape 2"/>
          <p:cNvSpPr/>
          <p:nvPr/>
        </p:nvSpPr>
        <p:spPr>
          <a:xfrm>
            <a:off x="8045280" y="6172920"/>
            <a:ext cx="243792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Calibri"/>
              </a:rPr>
              <a:t>Source : Google Inc. </a:t>
            </a:r>
            <a:endParaRPr lang="en-US" sz="1600" b="0" strike="noStrike" spc="-1">
              <a:solidFill>
                <a:srgbClr val="000000"/>
              </a:solidFill>
              <a:uFill>
                <a:solidFill>
                  <a:srgbClr val="FFFFFF"/>
                </a:solidFill>
              </a:u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469440" y="0"/>
            <a:ext cx="10515240" cy="1325160"/>
          </a:xfrm>
          <a:prstGeom prst="rect">
            <a:avLst/>
          </a:prstGeom>
          <a:noFill/>
          <a:ln>
            <a:noFill/>
          </a:ln>
        </p:spPr>
        <p:txBody>
          <a:bodyPr anchor="ctr"/>
          <a:lstStyle/>
          <a:p>
            <a:pPr>
              <a:lnSpc>
                <a:spcPct val="90000"/>
              </a:lnSpc>
            </a:pPr>
            <a:r>
              <a:rPr lang="en-US" sz="3600" b="0" strike="noStrike" spc="-1">
                <a:solidFill>
                  <a:srgbClr val="000000"/>
                </a:solidFill>
                <a:uFill>
                  <a:solidFill>
                    <a:srgbClr val="FFFFFF"/>
                  </a:solidFill>
                </a:uFill>
                <a:latin typeface="Calibri Light"/>
              </a:rPr>
              <a:t>Adversarial Networks
</a:t>
            </a:r>
            <a:r>
              <a:rPr lang="en-US" sz="2800" b="0" strike="noStrike" spc="-1">
                <a:solidFill>
                  <a:srgbClr val="000000"/>
                </a:solidFill>
                <a:uFill>
                  <a:solidFill>
                    <a:srgbClr val="FFFFFF"/>
                  </a:solidFill>
                </a:uFill>
                <a:latin typeface="Calibri Light"/>
              </a:rPr>
              <a:t>DCGAN </a:t>
            </a:r>
            <a:r>
              <a:rPr lang="en-US" sz="2400" b="0" strike="noStrike" spc="-1">
                <a:solidFill>
                  <a:srgbClr val="000000"/>
                </a:solidFill>
                <a:uFill>
                  <a:solidFill>
                    <a:srgbClr val="FFFFFF"/>
                  </a:solidFill>
                </a:uFill>
                <a:latin typeface="Calibri Light"/>
              </a:rPr>
              <a:t>(Deep Convoultional Generative adversarial Network)</a:t>
            </a:r>
            <a:endParaRPr lang="en-US" sz="1800" b="0" strike="noStrike" spc="-1">
              <a:solidFill>
                <a:srgbClr val="000000"/>
              </a:solidFill>
              <a:uFill>
                <a:solidFill>
                  <a:srgbClr val="FFFFFF"/>
                </a:solidFill>
              </a:uFill>
              <a:latin typeface="Calibri"/>
            </a:endParaRPr>
          </a:p>
        </p:txBody>
      </p:sp>
      <p:pic>
        <p:nvPicPr>
          <p:cNvPr id="159" name="Picture 4"/>
          <p:cNvPicPr/>
          <p:nvPr/>
        </p:nvPicPr>
        <p:blipFill>
          <a:blip r:embed="rId2"/>
          <a:stretch/>
        </p:blipFill>
        <p:spPr>
          <a:xfrm>
            <a:off x="1581120" y="1225440"/>
            <a:ext cx="8685360" cy="2485440"/>
          </a:xfrm>
          <a:prstGeom prst="rect">
            <a:avLst/>
          </a:prstGeom>
          <a:ln>
            <a:noFill/>
          </a:ln>
        </p:spPr>
      </p:pic>
      <p:pic>
        <p:nvPicPr>
          <p:cNvPr id="160" name="Picture 5"/>
          <p:cNvPicPr/>
          <p:nvPr/>
        </p:nvPicPr>
        <p:blipFill>
          <a:blip r:embed="rId3"/>
          <a:stretch/>
        </p:blipFill>
        <p:spPr>
          <a:xfrm>
            <a:off x="6292800" y="3956040"/>
            <a:ext cx="3015720" cy="2133360"/>
          </a:xfrm>
          <a:prstGeom prst="rect">
            <a:avLst/>
          </a:prstGeom>
          <a:ln>
            <a:noFill/>
          </a:ln>
        </p:spPr>
      </p:pic>
      <p:pic>
        <p:nvPicPr>
          <p:cNvPr id="161" name="Picture 6"/>
          <p:cNvPicPr/>
          <p:nvPr/>
        </p:nvPicPr>
        <p:blipFill>
          <a:blip r:embed="rId4"/>
          <a:stretch/>
        </p:blipFill>
        <p:spPr>
          <a:xfrm>
            <a:off x="2209680" y="3915000"/>
            <a:ext cx="3593880" cy="2231640"/>
          </a:xfrm>
          <a:prstGeom prst="rect">
            <a:avLst/>
          </a:prstGeom>
          <a:ln>
            <a:noFill/>
          </a:ln>
        </p:spPr>
      </p:pic>
      <p:sp>
        <p:nvSpPr>
          <p:cNvPr id="162" name="CustomShape 2"/>
          <p:cNvSpPr/>
          <p:nvPr/>
        </p:nvSpPr>
        <p:spPr>
          <a:xfrm>
            <a:off x="2381400" y="6334200"/>
            <a:ext cx="90039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uFill>
                  <a:solidFill>
                    <a:srgbClr val="FFFFFF"/>
                  </a:solidFill>
                </a:uFill>
                <a:latin typeface="Calibri"/>
              </a:rPr>
              <a:t>출처 : https://dev-strender.github.io/articles/2017-07/decan-introduction</a:t>
            </a:r>
            <a:endParaRPr lang="en-US" sz="1800" b="0" strike="noStrike" spc="-1">
              <a:solidFill>
                <a:srgbClr val="000000"/>
              </a:solidFill>
              <a:uFill>
                <a:solidFill>
                  <a:srgbClr val="FFFFFF"/>
                </a:solidFill>
              </a:u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27785</TotalTime>
  <Words>3414</Words>
  <Application>Microsoft Office PowerPoint</Application>
  <PresentationFormat>Widescreen</PresentationFormat>
  <Paragraphs>660</Paragraphs>
  <Slides>53</Slides>
  <Notes>26</Notes>
  <HiddenSlides>1</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53</vt:i4>
      </vt:variant>
    </vt:vector>
  </HeadingPairs>
  <TitlesOfParts>
    <vt:vector size="80" baseType="lpstr">
      <vt:lpstr>DejaVu Sans</vt:lpstr>
      <vt:lpstr>Neo Sans Intel</vt:lpstr>
      <vt:lpstr>StarSymbol</vt:lpstr>
      <vt:lpstr>맑은 고딕</vt:lpstr>
      <vt:lpstr>Arial</vt:lpstr>
      <vt:lpstr>Arial Black</vt:lpstr>
      <vt:lpstr>Arial Narrow</vt:lpstr>
      <vt:lpstr>Calibri</vt:lpstr>
      <vt:lpstr>Calibri Light</vt:lpstr>
      <vt:lpstr>Cambria Math</vt:lpstr>
      <vt:lpstr>Consolas</vt:lpstr>
      <vt:lpstr>Intel Clear</vt:lpstr>
      <vt:lpstr>Intel Clear Light</vt:lpstr>
      <vt:lpstr>Intel Clear Pro</vt:lpstr>
      <vt:lpstr>Intel Clear Pro Bold</vt:lpstr>
      <vt:lpstr>Segoe UI</vt:lpstr>
      <vt:lpstr>Symbol</vt:lpstr>
      <vt:lpstr>Times New Roman</vt:lpstr>
      <vt:lpstr>Wingdings</vt:lpstr>
      <vt:lpstr>Office Theme</vt:lpstr>
      <vt:lpstr>Office Theme</vt:lpstr>
      <vt:lpstr>Int_PPT Template_ClearPro_16x9</vt:lpstr>
      <vt:lpstr>1_Office Theme</vt:lpstr>
      <vt:lpstr>2_Office Theme</vt:lpstr>
      <vt:lpstr>3_Office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detection </vt:lpstr>
      <vt:lpstr>Object detection </vt:lpstr>
      <vt:lpstr>Object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LeNet-5 구조  </vt:lpstr>
      <vt:lpstr>PowerPoint Presentation</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OpenVINO Toolkit 소개  및   사용 해 보기</dc:title>
  <dc:subject/>
  <dc:creator>Park, Seunghyuk H</dc:creator>
  <cp:keywords>CTPClassification=CTP_NT CTPClassification=CTP_ITS</cp:keywords>
  <dc:description/>
  <cp:lastModifiedBy>Lee, Ike</cp:lastModifiedBy>
  <cp:revision>586</cp:revision>
  <cp:lastPrinted>2018-10-08T09:15:55Z</cp:lastPrinted>
  <dcterms:created xsi:type="dcterms:W3CDTF">2018-06-16T22:45:16Z</dcterms:created>
  <dcterms:modified xsi:type="dcterms:W3CDTF">2019-08-07T14:57:29Z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TPClassification">
    <vt:lpwstr>CTP_ITS</vt:lpwstr>
  </property>
  <property fmtid="{D5CDD505-2E9C-101B-9397-08002B2CF9AE}" pid="4" name="CTP_BU">
    <vt:lpwstr>SALES AND MARKETING GROUP</vt:lpwstr>
  </property>
  <property fmtid="{D5CDD505-2E9C-101B-9397-08002B2CF9AE}" pid="5" name="CTP_IDSID">
    <vt:lpwstr>NA</vt:lpwstr>
  </property>
  <property fmtid="{D5CDD505-2E9C-101B-9397-08002B2CF9AE}" pid="6" name="CTP_TimeStamp">
    <vt:lpwstr>2018-10-16 16:36:19Z</vt:lpwstr>
  </property>
  <property fmtid="{D5CDD505-2E9C-101B-9397-08002B2CF9AE}" pid="7" name="CTP_WWID">
    <vt:lpwstr>NA</vt:lpwstr>
  </property>
  <property fmtid="{D5CDD505-2E9C-101B-9397-08002B2CF9AE}" pid="8" name="Company">
    <vt:lpwstr>Intel Corporation</vt:lpwstr>
  </property>
  <property fmtid="{D5CDD505-2E9C-101B-9397-08002B2CF9AE}" pid="9" name="HiddenSlides">
    <vt:i4>1</vt:i4>
  </property>
  <property fmtid="{D5CDD505-2E9C-101B-9397-08002B2CF9AE}" pid="10" name="HyperlinksChanged">
    <vt:bool>false</vt:bool>
  </property>
  <property fmtid="{D5CDD505-2E9C-101B-9397-08002B2CF9AE}" pid="11" name="LinksUpToDate">
    <vt:bool>false</vt:bool>
  </property>
  <property fmtid="{D5CDD505-2E9C-101B-9397-08002B2CF9AE}" pid="12" name="MMClips">
    <vt:i4>2</vt:i4>
  </property>
  <property fmtid="{D5CDD505-2E9C-101B-9397-08002B2CF9AE}" pid="13" name="Notes">
    <vt:i4>32</vt:i4>
  </property>
  <property fmtid="{D5CDD505-2E9C-101B-9397-08002B2CF9AE}" pid="14" name="PresentationFormat">
    <vt:lpwstr>Widescreen</vt:lpwstr>
  </property>
  <property fmtid="{D5CDD505-2E9C-101B-9397-08002B2CF9AE}" pid="15" name="ScaleCrop">
    <vt:bool>false</vt:bool>
  </property>
  <property fmtid="{D5CDD505-2E9C-101B-9397-08002B2CF9AE}" pid="16" name="ShareDoc">
    <vt:bool>false</vt:bool>
  </property>
  <property fmtid="{D5CDD505-2E9C-101B-9397-08002B2CF9AE}" pid="17" name="Slides">
    <vt:i4>59</vt:i4>
  </property>
  <property fmtid="{D5CDD505-2E9C-101B-9397-08002B2CF9AE}" pid="18" name="Tfs.IsStoryboard">
    <vt:bool>true</vt:bool>
  </property>
  <property fmtid="{D5CDD505-2E9C-101B-9397-08002B2CF9AE}" pid="19" name="TitusGUID">
    <vt:lpwstr>64e0c077-ad51-4f51-93cd-24f67e26cec5</vt:lpwstr>
  </property>
</Properties>
</file>